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6" r:id="rId14"/>
    <p:sldId id="277" r:id="rId15"/>
    <p:sldId id="278" r:id="rId16"/>
    <p:sldId id="261" r:id="rId17"/>
    <p:sldId id="274" r:id="rId18"/>
    <p:sldId id="273" r:id="rId19"/>
    <p:sldId id="275" r:id="rId20"/>
    <p:sldId id="282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89" r:id="rId30"/>
    <p:sldId id="279" r:id="rId31"/>
    <p:sldId id="280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1ADE92-436F-4B33-AA82-D5569C6F68D5}" v="159" dt="2023-12-23T22:04:51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201" autoAdjust="0"/>
  </p:normalViewPr>
  <p:slideViewPr>
    <p:cSldViewPr snapToGrid="0">
      <p:cViewPr varScale="1">
        <p:scale>
          <a:sx n="82" d="100"/>
          <a:sy n="82" d="100"/>
        </p:scale>
        <p:origin x="8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3C197-9899-541C-B267-28D815BF6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7FC4BF-08BD-33D2-8793-3D68FB217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DAF258-7505-8A2D-2F60-51F86C85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AFA-EFF5-470E-95BE-C286499EF7CA}" type="datetimeFigureOut">
              <a:rPr lang="fr-FR" smtClean="0"/>
              <a:t>23/12/2023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46F98B-6FBD-1439-F258-1DFF5A9D1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358272-C97D-AB38-C9C7-CDF228E8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DA06-7AA6-4D18-869C-3E2F9B7B2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65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07A5DA-7C8E-0CC8-3854-F44D2D29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3903E8-3626-6415-C191-62A3FDAF2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6B044A-1993-861C-273F-E91C76B0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AFA-EFF5-470E-95BE-C286499EF7CA}" type="datetimeFigureOut">
              <a:rPr lang="fr-FR" smtClean="0"/>
              <a:t>23/12/2023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0EB271-D6E1-5D13-B8CC-8D8345D1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3AD8DB-F91A-F949-83BE-2B00BC64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DA06-7AA6-4D18-869C-3E2F9B7B2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98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E945589-1F9F-D199-FF5C-2D804F289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655E33-0D48-B229-2280-E840C0604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A07968-7636-1B8F-DF6C-A86FB74A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AFA-EFF5-470E-95BE-C286499EF7CA}" type="datetimeFigureOut">
              <a:rPr lang="fr-FR" smtClean="0"/>
              <a:t>23/12/2023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F83131-DD79-88E5-7C3C-177F9F65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036123-9236-4B25-937E-306777B6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DA06-7AA6-4D18-869C-3E2F9B7B2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44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1FC37-CEF5-7E84-255A-B685CF62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DA84A2-9AB6-8977-ADA0-151A9BA79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0B5C77-16F5-17FF-98A7-1046000F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AFA-EFF5-470E-95BE-C286499EF7CA}" type="datetimeFigureOut">
              <a:rPr lang="fr-FR" smtClean="0"/>
              <a:t>23/12/2023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A7838-9E2C-A7C4-10B4-102EDA6C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222A6A-41DD-A834-A05F-A4FFAB69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DA06-7AA6-4D18-869C-3E2F9B7B2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24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A9AB4D-F7D8-27A4-8395-CCAE8691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E3C89A-8E35-A683-FEB1-FAA42F742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80CAEC-5BB1-8CFD-3F08-009413D4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AFA-EFF5-470E-95BE-C286499EF7CA}" type="datetimeFigureOut">
              <a:rPr lang="fr-FR" smtClean="0"/>
              <a:t>23/12/2023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55714C-43B6-26F0-5DEC-26358724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D4AC49-9147-1389-73B5-F0A19D117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DA06-7AA6-4D18-869C-3E2F9B7B2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61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EB239-3ACF-1E27-F7A7-C52A9216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0FAE05-AE5E-EBD8-1752-40336D8C1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C80DEB-3796-7BB7-EA01-3C979A903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D24C32-4A9C-5D4A-5225-D32268F0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AFA-EFF5-470E-95BE-C286499EF7CA}" type="datetimeFigureOut">
              <a:rPr lang="fr-FR" smtClean="0"/>
              <a:t>23/12/2023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AB4E6A-0BA6-D3E8-B620-2A0CEDF8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323919-1EE6-D2C5-56C5-399A4433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DA06-7AA6-4D18-869C-3E2F9B7B2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5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BD0D06-F4B9-DB9B-1D57-85D3A8DD8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7BD033-720C-4972-D95E-0C10DFBD4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91BFD6-EA53-63DF-DF0B-342023E7C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8EDE67-8E12-FC07-F154-5E2884133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D48C6B-9756-AB6E-E0BB-816310941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034F7F-5131-096E-55B1-91DF243D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AFA-EFF5-470E-95BE-C286499EF7CA}" type="datetimeFigureOut">
              <a:rPr lang="fr-FR" smtClean="0"/>
              <a:t>23/12/2023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E4A0D5-2ED2-2D5E-A34A-0859B1A8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EF6BBC-5086-16DD-0771-E46C4843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DA06-7AA6-4D18-869C-3E2F9B7B2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68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3B8AB5-614C-7151-2C3C-DE210DD4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7473C0-D792-AF60-A47B-3BD12A35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AFA-EFF5-470E-95BE-C286499EF7CA}" type="datetimeFigureOut">
              <a:rPr lang="fr-FR" smtClean="0"/>
              <a:t>23/12/2023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D9C7A3-C427-1213-F16E-1C01ECFB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EAAFD0-95D6-2A2F-8CFF-76D13800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DA06-7AA6-4D18-869C-3E2F9B7B2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16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9297B9-4FC4-6A21-B6D5-65AF4E92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AFA-EFF5-470E-95BE-C286499EF7CA}" type="datetimeFigureOut">
              <a:rPr lang="fr-FR" smtClean="0"/>
              <a:t>23/12/2023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80DC89-5C8D-FD1D-0339-99B3993A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0E8216-0C69-2841-412C-AC9CCD21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DA06-7AA6-4D18-869C-3E2F9B7B2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93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285564-5661-3A7D-3DC6-316D58B7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A96AC1-FB2F-2FC0-DB72-07BF77FB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84A77C-454D-07F8-43F2-DD37A2928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51B746-C154-4047-D568-A5A9D510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AFA-EFF5-470E-95BE-C286499EF7CA}" type="datetimeFigureOut">
              <a:rPr lang="fr-FR" smtClean="0"/>
              <a:t>23/12/2023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915F7C-0E7F-C779-BF4A-790E50C5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47F7FD-3117-7438-60C7-C6A27C0C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DA06-7AA6-4D18-869C-3E2F9B7B2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2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916CD-A06F-D2C1-4ABB-F393BCB9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4FBD547-ABA6-3A92-E9FD-B829766CD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75C08F-AC46-DBA1-95E7-075E54E37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AC0333-36F3-FB52-6151-B2F6CDBA6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3AFA-EFF5-470E-95BE-C286499EF7CA}" type="datetimeFigureOut">
              <a:rPr lang="fr-FR" smtClean="0"/>
              <a:t>23/12/2023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8719E2-4EB7-4CA3-AA5C-B1F451BAF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DE85AE-B915-5939-289E-3CB839E1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EDA06-7AA6-4D18-869C-3E2F9B7B2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72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C9EED6-A457-046B-5288-4266BBB7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E78A20-3091-F441-D487-9FD11BCC6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BAFBFC-294F-FF16-F705-3D2094AF9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13AFA-EFF5-470E-95BE-C286499EF7CA}" type="datetimeFigureOut">
              <a:rPr lang="fr-FR" smtClean="0"/>
              <a:t>23/12/2023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97E015-4271-D352-F2E0-5EF9CEAD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47E044-CA82-0A44-CD1D-DA94FBF0C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DA06-7AA6-4D18-869C-3E2F9B7B2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36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D6699D-4AAB-8F5F-662E-980128545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1412652"/>
          </a:xfrm>
          <a:noFill/>
        </p:spPr>
        <p:txBody>
          <a:bodyPr>
            <a:normAutofit fontScale="90000"/>
          </a:bodyPr>
          <a:lstStyle/>
          <a:p>
            <a:r>
              <a:rPr lang="fr-FR" sz="5200" dirty="0">
                <a:solidFill>
                  <a:srgbClr val="FF1493"/>
                </a:solidFill>
                <a:latin typeface="Bahnschrift" panose="020B0502040204020203" pitchFamily="34" charset="0"/>
              </a:rPr>
              <a:t>Soirée Technique</a:t>
            </a:r>
            <a:br>
              <a:rPr lang="fr-FR" sz="5200" dirty="0">
                <a:latin typeface="Bahnschrift" panose="020B0502040204020203" pitchFamily="34" charset="0"/>
              </a:rPr>
            </a:br>
            <a:r>
              <a:rPr lang="fr-FR" sz="3600" dirty="0">
                <a:latin typeface="Bahnschrift" panose="020B0502040204020203" pitchFamily="34" charset="0"/>
              </a:rPr>
              <a:t>lundi 11 Décembre 2023</a:t>
            </a:r>
            <a:endParaRPr lang="fr-FR" sz="5200" dirty="0">
              <a:latin typeface="Bahnschrift" panose="020B0502040204020203" pitchFamily="34" charset="0"/>
            </a:endParaRPr>
          </a:p>
        </p:txBody>
      </p:sp>
      <p:pic>
        <p:nvPicPr>
          <p:cNvPr id="5" name="Image 4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20639F12-D975-7B44-0C21-15205E9BC0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r="5745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C555D37A-8D9D-174A-2076-8FC6153E23BA}"/>
              </a:ext>
            </a:extLst>
          </p:cNvPr>
          <p:cNvSpPr txBox="1">
            <a:spLocks/>
          </p:cNvSpPr>
          <p:nvPr/>
        </p:nvSpPr>
        <p:spPr>
          <a:xfrm>
            <a:off x="6941892" y="4855187"/>
            <a:ext cx="4984813" cy="141265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5200" dirty="0">
                <a:solidFill>
                  <a:srgbClr val="FF1493"/>
                </a:solidFill>
                <a:latin typeface="Bahnschrift" panose="020B0502040204020203" pitchFamily="34" charset="0"/>
              </a:rPr>
              <a:t>Team LPBVHB</a:t>
            </a:r>
          </a:p>
          <a:p>
            <a:pPr algn="r"/>
            <a:r>
              <a:rPr lang="fr-FR" sz="2900" i="1" dirty="0">
                <a:latin typeface="Bahnschrift" panose="020B0502040204020203" pitchFamily="34" charset="0"/>
              </a:rPr>
              <a:t>Charles N.</a:t>
            </a:r>
          </a:p>
        </p:txBody>
      </p:sp>
    </p:spTree>
    <p:extLst>
      <p:ext uri="{BB962C8B-B14F-4D97-AF65-F5344CB8AC3E}">
        <p14:creationId xmlns:p14="http://schemas.microsoft.com/office/powerpoint/2010/main" val="2582843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38DA1-29DF-EE74-3766-6D75EC89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Termes Offensifs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08E56A-00DB-3ECA-2954-D088993E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180385" cy="4351338"/>
          </a:xfrm>
        </p:spPr>
        <p:txBody>
          <a:bodyPr>
            <a:normAutofit fontScale="92500" lnSpcReduction="20000"/>
          </a:bodyPr>
          <a:lstStyle/>
          <a:p>
            <a:r>
              <a:rPr lang="fr-FR" sz="1800" b="1" dirty="0"/>
              <a:t>Jeu au loin </a:t>
            </a:r>
            <a:r>
              <a:rPr lang="fr-FR" sz="1800" dirty="0"/>
              <a:t>: (ATT) jeu à distance du dispositif de défense en évitant les contacts avec l'adversaire.  </a:t>
            </a:r>
          </a:p>
          <a:p>
            <a:r>
              <a:rPr lang="fr-FR" sz="1800" b="1" dirty="0"/>
              <a:t>Jeu au près </a:t>
            </a:r>
            <a:r>
              <a:rPr lang="fr-FR" sz="1800" dirty="0"/>
              <a:t>: (ATT) jeu au contact de l'adversaire dans des espaces réduits.  </a:t>
            </a:r>
          </a:p>
          <a:p>
            <a:r>
              <a:rPr lang="fr-FR" sz="1800" b="1" dirty="0"/>
              <a:t>Jeu dans le secteur </a:t>
            </a:r>
            <a:r>
              <a:rPr lang="fr-FR" sz="1800" dirty="0"/>
              <a:t>: (ATT) jeu dans l'espace défini par le poste occupé.  </a:t>
            </a:r>
          </a:p>
          <a:p>
            <a:r>
              <a:rPr lang="fr-FR" sz="1800" b="1" dirty="0"/>
              <a:t>Jeu hors secteur </a:t>
            </a:r>
            <a:r>
              <a:rPr lang="fr-FR" sz="1800" dirty="0"/>
              <a:t>: (ATT) jeu dans un autre secteur que celui du poste occupé (départ d'ailier).</a:t>
            </a:r>
          </a:p>
          <a:p>
            <a:r>
              <a:rPr lang="fr-FR" sz="1800" b="1" dirty="0"/>
              <a:t>Montée de balle </a:t>
            </a:r>
            <a:r>
              <a:rPr lang="fr-FR" sz="1800" dirty="0"/>
              <a:t>: (ATT) progression rapide et collective de la balle à travers ou en contournant le repli défensif.</a:t>
            </a:r>
          </a:p>
          <a:p>
            <a:r>
              <a:rPr lang="fr-FR" sz="1800" b="1" dirty="0"/>
              <a:t>Occupation de l'espace </a:t>
            </a:r>
            <a:r>
              <a:rPr lang="fr-FR" sz="1800" dirty="0"/>
              <a:t>: (ATT) utilisation optimale du terrain pour battre l'adversaire.</a:t>
            </a:r>
          </a:p>
          <a:p>
            <a:r>
              <a:rPr lang="fr-FR" sz="1800" b="1" dirty="0"/>
              <a:t>Passe et suit  </a:t>
            </a:r>
            <a:r>
              <a:rPr lang="fr-FR" sz="1800" dirty="0"/>
              <a:t>: (ATT) le PB passe au joueur en soutien et enchaine un déplacement vers celui-ci.  </a:t>
            </a:r>
          </a:p>
          <a:p>
            <a:r>
              <a:rPr lang="fr-FR" sz="1800" b="1" dirty="0"/>
              <a:t>Passe et va </a:t>
            </a:r>
            <a:r>
              <a:rPr lang="fr-FR" sz="1800" dirty="0"/>
              <a:t>: (ATT) le PB passe au joueur en appui et enchaine un déplacement en profondeur.  </a:t>
            </a:r>
          </a:p>
          <a:p>
            <a:r>
              <a:rPr lang="fr-FR" sz="1800" b="1" dirty="0"/>
              <a:t>Permuter</a:t>
            </a:r>
            <a:r>
              <a:rPr lang="fr-FR" sz="1800" dirty="0"/>
              <a:t> : (ATT) déplacement de 2 joueurs qui changent d'espace d'attaque.  </a:t>
            </a:r>
          </a:p>
          <a:p>
            <a:r>
              <a:rPr lang="fr-FR" sz="1800" b="1" dirty="0"/>
              <a:t>Petit jeu : </a:t>
            </a:r>
            <a:r>
              <a:rPr lang="fr-FR" sz="1800" dirty="0"/>
              <a:t>(ATT) jeu dans un espace réduit à forte densité de joueurs. On dit aussi jeu sur petit espace.</a:t>
            </a:r>
          </a:p>
        </p:txBody>
      </p:sp>
      <p:pic>
        <p:nvPicPr>
          <p:cNvPr id="7" name="Image 6" descr="Une image contenant sport, compétition sportive, handball, personne&#10;&#10;Description générée automatiquement">
            <a:extLst>
              <a:ext uri="{FF2B5EF4-FFF2-40B4-BE49-F238E27FC236}">
                <a16:creationId xmlns:a16="http://schemas.microsoft.com/office/drawing/2014/main" id="{0A6F54AE-B5B9-30A6-2EFA-259E6F73C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5" r="17597"/>
          <a:stretch/>
        </p:blipFill>
        <p:spPr>
          <a:xfrm>
            <a:off x="8018585" y="1690688"/>
            <a:ext cx="3821723" cy="4240440"/>
          </a:xfrm>
          <a:prstGeom prst="rect">
            <a:avLst/>
          </a:prstGeom>
        </p:spPr>
      </p:pic>
      <p:pic>
        <p:nvPicPr>
          <p:cNvPr id="5" name="Image 4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84449B83-71DB-D34C-C1D7-AE39DDE2A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02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38DA1-29DF-EE74-3766-6D75EC89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Termes Offensifs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08E56A-00DB-3ECA-2954-D088993E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528560" cy="4533266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/>
              <a:t>Protection de la balle </a:t>
            </a:r>
            <a:r>
              <a:rPr lang="fr-FR" dirty="0"/>
              <a:t>: (ATT) action du PB  visant à opposer son corps pour placer la balle hors de portée du défenseur. On dit aussi jouer en corps-obstacle.  </a:t>
            </a:r>
          </a:p>
          <a:p>
            <a:r>
              <a:rPr lang="fr-FR" b="1" dirty="0"/>
              <a:t>Rotation d'arrière </a:t>
            </a:r>
            <a:r>
              <a:rPr lang="fr-FR" dirty="0"/>
              <a:t>: (ATT) changement de poste entre 2 ou plusieurs arrières pour perturber la répartition défensive.</a:t>
            </a:r>
          </a:p>
          <a:p>
            <a:r>
              <a:rPr lang="fr-FR" b="1" dirty="0"/>
              <a:t>Se démarquer </a:t>
            </a:r>
            <a:r>
              <a:rPr lang="fr-FR" dirty="0"/>
              <a:t>: (ATT) course dans l'espace libre, avec ou sans ballon, pour présenter un danger à l'adversaire.</a:t>
            </a:r>
          </a:p>
          <a:p>
            <a:r>
              <a:rPr lang="fr-FR" b="1" dirty="0"/>
              <a:t>Sortie de balle </a:t>
            </a:r>
            <a:r>
              <a:rPr lang="fr-FR" dirty="0"/>
              <a:t>: (ATT) passe qui fait suite à une sortie de duel offensif (1x1). Elle doit être de bonne qualité.  </a:t>
            </a:r>
          </a:p>
          <a:p>
            <a:r>
              <a:rPr lang="fr-FR" b="1" dirty="0"/>
              <a:t>Soutien</a:t>
            </a:r>
            <a:r>
              <a:rPr lang="fr-FR" dirty="0"/>
              <a:t> : (ATT) joueur en attaque situé en arrière ou à même hauteur que le PB.</a:t>
            </a:r>
          </a:p>
          <a:p>
            <a:r>
              <a:rPr lang="fr-FR" b="1" dirty="0"/>
              <a:t>Tir coin court</a:t>
            </a:r>
            <a:r>
              <a:rPr lang="fr-FR" dirty="0"/>
              <a:t> : (ATT) par rapport au but, le coin le plus près du tireur.  </a:t>
            </a:r>
          </a:p>
          <a:p>
            <a:r>
              <a:rPr lang="fr-FR" b="1" dirty="0"/>
              <a:t>Tir coin long </a:t>
            </a:r>
            <a:r>
              <a:rPr lang="fr-FR" dirty="0"/>
              <a:t>: (ATT)  par rapport au but, le coin le plus loin du tireur.  </a:t>
            </a:r>
          </a:p>
          <a:p>
            <a:r>
              <a:rPr lang="fr-FR" b="1" dirty="0"/>
              <a:t>Trapèze</a:t>
            </a:r>
            <a:r>
              <a:rPr lang="fr-FR" dirty="0"/>
              <a:t> : (ATT) disposition des 4 postes principaux en attaque (2 AIL et 2 ARL). Les postes de demi-centre et de pivot sont facultatifs. On parle aussi de « quadrilatère d'attaque ».</a:t>
            </a:r>
          </a:p>
        </p:txBody>
      </p:sp>
      <p:pic>
        <p:nvPicPr>
          <p:cNvPr id="5" name="Image 4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EF3AB1FA-51DC-9E84-D0B8-7F5C22EFE0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42CD4DA-4341-E44D-D17E-DF7FDDCEF1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6" r="33226"/>
          <a:stretch/>
        </p:blipFill>
        <p:spPr>
          <a:xfrm>
            <a:off x="8366760" y="1690688"/>
            <a:ext cx="3581401" cy="45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80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38DA1-29DF-EE74-3766-6D75EC89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Termes généraux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08E56A-00DB-3ECA-2954-D088993E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01"/>
            <a:ext cx="9008328" cy="5098973"/>
          </a:xfrm>
        </p:spPr>
        <p:txBody>
          <a:bodyPr>
            <a:normAutofit fontScale="92500"/>
          </a:bodyPr>
          <a:lstStyle/>
          <a:p>
            <a:r>
              <a:rPr lang="fr-FR" sz="1600" b="1" dirty="0"/>
              <a:t>Dialectique Attaque/Défense </a:t>
            </a:r>
            <a:r>
              <a:rPr lang="fr-FR" sz="1600" dirty="0"/>
              <a:t>: analyse  des interactions entre les systèmes et les organisations de jeu proposés par les 2 équipes.</a:t>
            </a:r>
          </a:p>
          <a:p>
            <a:r>
              <a:rPr lang="fr-FR" sz="1600" b="1" dirty="0"/>
              <a:t>Intention</a:t>
            </a:r>
            <a:r>
              <a:rPr lang="fr-FR" sz="1600" dirty="0"/>
              <a:t> (de jeu) : disposition/action  personnelle du joueur en vue d'une intervention défensive ou offensive.</a:t>
            </a:r>
          </a:p>
          <a:p>
            <a:r>
              <a:rPr lang="fr-FR" sz="1600" b="1" dirty="0"/>
              <a:t>Jeu en lecture : </a:t>
            </a:r>
            <a:r>
              <a:rPr lang="fr-FR" sz="1600" dirty="0"/>
              <a:t>jeu dans lequel le joueur adapte ses actions à ceux de ses partenaires et de ses adversaires. Favorise l'initiative du joueur.  Jeu programmé : jeu dans lequel le joueur programme une action, sans forcément tenir compte des actions des adversaires.</a:t>
            </a:r>
          </a:p>
          <a:p>
            <a:r>
              <a:rPr lang="fr-FR" sz="1600" b="1" dirty="0"/>
              <a:t>Organisation </a:t>
            </a:r>
            <a:r>
              <a:rPr lang="fr-FR" sz="1600" dirty="0"/>
              <a:t>: elle définit les taches et les rôles des joueurs. On parle surtout d'organisation défensive (1-5, 0-6,..)  mais aussi offensive(ex: le jeu à deux pivots  en 4 – 2).</a:t>
            </a:r>
          </a:p>
          <a:p>
            <a:r>
              <a:rPr lang="fr-FR" sz="1600" b="1" dirty="0"/>
              <a:t>Profondeur :  </a:t>
            </a:r>
            <a:r>
              <a:rPr lang="fr-FR" sz="1600" dirty="0"/>
              <a:t>jeu dans l'axe du terrain. Si la défense n'est pas alignée à 6m, il y a de la profondeur de jeu. </a:t>
            </a:r>
          </a:p>
          <a:p>
            <a:r>
              <a:rPr lang="fr-FR" sz="1600" b="1" dirty="0"/>
              <a:t>Rapport de force : </a:t>
            </a:r>
            <a:r>
              <a:rPr lang="fr-FR" sz="1600" dirty="0"/>
              <a:t>interactions entre les initiatives de l'une et de l'autre équipe pour prendre l'avantage.  Le rapport de force peut être collectif ou individuel.</a:t>
            </a:r>
          </a:p>
          <a:p>
            <a:r>
              <a:rPr lang="fr-FR" sz="1600" b="1" dirty="0"/>
              <a:t>Savoir-faire</a:t>
            </a:r>
            <a:r>
              <a:rPr lang="fr-FR" sz="1600" dirty="0"/>
              <a:t> : action motrice adaptée à la situation. On parle « d'outil » : exercice répétitif pour acquérir un bon geste par exemple.  </a:t>
            </a:r>
          </a:p>
          <a:p>
            <a:r>
              <a:rPr lang="fr-FR" sz="1600" b="1" dirty="0"/>
              <a:t>Savoir-être</a:t>
            </a:r>
            <a:r>
              <a:rPr lang="fr-FR" sz="1600" dirty="0"/>
              <a:t> : comportement/connaissance qui va permettre d'avoir la bonne adaptation/solution face à une situation donnée. Le jeu en lecture fait partie du savoir être.</a:t>
            </a:r>
          </a:p>
          <a:p>
            <a:r>
              <a:rPr lang="fr-FR" sz="1600" b="1" dirty="0"/>
              <a:t>Signal</a:t>
            </a:r>
            <a:r>
              <a:rPr lang="fr-FR" sz="1600" dirty="0"/>
              <a:t> : élément repérable par l'ensemble des joueurs pour annoncer une action prédéfinie.  S'orienter : recherche d'une position qui prend en compte l'ensemble du jeu et facilite les initiatives du joueur.</a:t>
            </a:r>
          </a:p>
          <a:p>
            <a:r>
              <a:rPr lang="fr-FR" sz="1600" b="1" dirty="0"/>
              <a:t>Système</a:t>
            </a:r>
            <a:r>
              <a:rPr lang="fr-FR" sz="1600" dirty="0"/>
              <a:t> :  principes collectifs qui organisent les relations des joueurs en attaque comme en défense.</a:t>
            </a:r>
          </a:p>
        </p:txBody>
      </p:sp>
      <p:pic>
        <p:nvPicPr>
          <p:cNvPr id="5" name="Image 4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BCFB516E-4CE9-1438-6306-57792889F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C79FFB8C-7427-25FD-B679-71626C8BF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EAF9A2F8-A851-8889-DF5F-DB8CA7DE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Généralités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37C65-83D1-09FB-3E0A-70978582F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Pour attaquer une défense, il faut être capable de reconnaître son système. </a:t>
            </a:r>
          </a:p>
          <a:p>
            <a:pPr marL="0" indent="0">
              <a:buNone/>
            </a:pPr>
            <a:r>
              <a:rPr lang="fr-FR" dirty="0"/>
              <a:t>Comme vu plus haut, il existe deux grands systèmes de défense : Système ZONE et Système H à H régis par de grands principes défensifs donc et qui s’opposent à d’autres grands principes offensifs qui eux ont pour objectif d’exploiter leurs points faibles.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4866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C79FFB8C-7427-25FD-B679-71626C8BF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EAF9A2F8-A851-8889-DF5F-DB8CA7DE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Généralités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37C65-83D1-09FB-3E0A-70978582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892" y="1978025"/>
            <a:ext cx="482404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b="1" dirty="0"/>
              <a:t>PRINCIPES GENERAUX D’ATTAQUE</a:t>
            </a:r>
          </a:p>
          <a:p>
            <a:r>
              <a:rPr lang="fr-FR" dirty="0"/>
              <a:t>Ecartement, profondeur (dépend du dispositif attaqué) = Notion de trapèze.</a:t>
            </a:r>
          </a:p>
          <a:p>
            <a:r>
              <a:rPr lang="fr-FR" dirty="0"/>
              <a:t>Vitesse de Circulation de balle</a:t>
            </a:r>
          </a:p>
          <a:p>
            <a:r>
              <a:rPr lang="fr-FR" dirty="0"/>
              <a:t>Variété de la circulation de balle; renversement, passe Ail/Ail, diagonale </a:t>
            </a:r>
            <a:r>
              <a:rPr lang="fr-FR" dirty="0" err="1"/>
              <a:t>Arr</a:t>
            </a:r>
            <a:r>
              <a:rPr lang="fr-FR" dirty="0"/>
              <a:t>/Ail Opp</a:t>
            </a:r>
          </a:p>
          <a:p>
            <a:r>
              <a:rPr lang="fr-FR" dirty="0"/>
              <a:t>Attaque dans l’intervalle</a:t>
            </a:r>
          </a:p>
          <a:p>
            <a:r>
              <a:rPr lang="fr-FR" dirty="0"/>
              <a:t>Utilisation du PVT en bloc Latéral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34B2B70F-1BDD-A5B9-FAC6-9914915FB84C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48240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/>
              <a:t>PRINCIPES DES DEFENSES DE ZONE </a:t>
            </a:r>
          </a:p>
          <a:p>
            <a:r>
              <a:rPr lang="fr-FR" dirty="0"/>
              <a:t>Un secteur, un espace à protéger</a:t>
            </a:r>
          </a:p>
          <a:p>
            <a:r>
              <a:rPr lang="fr-FR" dirty="0"/>
              <a:t>Une priorité à la balle</a:t>
            </a:r>
          </a:p>
          <a:p>
            <a:r>
              <a:rPr lang="fr-FR" dirty="0"/>
              <a:t>Un Flottement côté balle</a:t>
            </a:r>
          </a:p>
          <a:p>
            <a:r>
              <a:rPr lang="fr-FR" dirty="0"/>
              <a:t>Un surnombre coté balle</a:t>
            </a:r>
          </a:p>
          <a:p>
            <a:r>
              <a:rPr lang="fr-FR" dirty="0"/>
              <a:t>Une aide au partenaire</a:t>
            </a:r>
          </a:p>
        </p:txBody>
      </p:sp>
    </p:spTree>
    <p:extLst>
      <p:ext uri="{BB962C8B-B14F-4D97-AF65-F5344CB8AC3E}">
        <p14:creationId xmlns:p14="http://schemas.microsoft.com/office/powerpoint/2010/main" val="1125890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C79FFB8C-7427-25FD-B679-71626C8BF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EAF9A2F8-A851-8889-DF5F-DB8CA7DE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Généralités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37C65-83D1-09FB-3E0A-70978582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892" y="1978025"/>
            <a:ext cx="48240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PRINCIPES GENERAUX D’ATTAQUE</a:t>
            </a:r>
          </a:p>
          <a:p>
            <a:r>
              <a:rPr lang="fr-FR" sz="2400" dirty="0"/>
              <a:t>Gagner son duel </a:t>
            </a:r>
          </a:p>
          <a:p>
            <a:r>
              <a:rPr lang="fr-FR" sz="2400" dirty="0"/>
              <a:t>Jeu en induction </a:t>
            </a:r>
          </a:p>
          <a:p>
            <a:r>
              <a:rPr lang="fr-FR" sz="2400" dirty="0"/>
              <a:t>Croisés courts </a:t>
            </a:r>
          </a:p>
          <a:p>
            <a:r>
              <a:rPr lang="fr-FR" sz="2400" dirty="0"/>
              <a:t>Croisés longs </a:t>
            </a:r>
          </a:p>
          <a:p>
            <a:r>
              <a:rPr lang="fr-FR" sz="2400" dirty="0"/>
              <a:t>Mouvements de joueurs sans ballons: entrée d’ailier, d’arrière, du demi-centre. </a:t>
            </a:r>
          </a:p>
          <a:p>
            <a:r>
              <a:rPr lang="fr-FR" sz="2400" dirty="0"/>
              <a:t>Bloc et bloc-remise. </a:t>
            </a:r>
          </a:p>
          <a:p>
            <a:r>
              <a:rPr lang="fr-FR" sz="2400" dirty="0"/>
              <a:t>Notion de passe et va.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34B2B70F-1BDD-A5B9-FAC6-9914915FB84C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48240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 b="1" dirty="0"/>
              <a:t>PRINCIPES DES DEFENSES H/H</a:t>
            </a:r>
          </a:p>
          <a:p>
            <a:r>
              <a:rPr lang="fr-FR" sz="2400" dirty="0"/>
              <a:t>Le Défenseur est centré sur l’Adversaire direct</a:t>
            </a:r>
          </a:p>
          <a:p>
            <a:r>
              <a:rPr lang="fr-FR" sz="2400" dirty="0"/>
              <a:t>Recherche systématique de l’alignement</a:t>
            </a:r>
          </a:p>
          <a:p>
            <a:r>
              <a:rPr lang="fr-FR" sz="2400" dirty="0"/>
              <a:t>Notion de changement</a:t>
            </a:r>
          </a:p>
          <a:p>
            <a:r>
              <a:rPr lang="fr-FR" sz="2400" dirty="0"/>
              <a:t>Notion de glissement</a:t>
            </a:r>
          </a:p>
          <a:p>
            <a:r>
              <a:rPr lang="fr-FR" sz="2400" dirty="0"/>
              <a:t>Aide au partenaire battu</a:t>
            </a:r>
          </a:p>
          <a:p>
            <a:r>
              <a:rPr lang="fr-FR" sz="2400" dirty="0"/>
              <a:t>Communication indispensable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8695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8728B-49FF-2AE0-DBE2-D731F8E8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04678" cy="549275"/>
          </a:xfrm>
        </p:spPr>
        <p:txBody>
          <a:bodyPr>
            <a:normAutofit fontScale="90000"/>
          </a:bodyPr>
          <a:lstStyle/>
          <a:p>
            <a:r>
              <a:rPr lang="fr-FR" dirty="0"/>
              <a:t>Les Systèmes Défensifs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9E7D8DD-7239-05D7-253F-9D1230BA52E3}"/>
              </a:ext>
            </a:extLst>
          </p:cNvPr>
          <p:cNvGrpSpPr/>
          <p:nvPr/>
        </p:nvGrpSpPr>
        <p:grpSpPr>
          <a:xfrm>
            <a:off x="3290539" y="1866895"/>
            <a:ext cx="8582775" cy="4872419"/>
            <a:chOff x="9357" y="1407348"/>
            <a:chExt cx="8582775" cy="5578475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385D6DE0-1365-FF52-EF19-F4635E3CFAE4}"/>
                </a:ext>
              </a:extLst>
            </p:cNvPr>
            <p:cNvSpPr/>
            <p:nvPr/>
          </p:nvSpPr>
          <p:spPr>
            <a:xfrm>
              <a:off x="9357" y="1407348"/>
              <a:ext cx="2630916" cy="5578475"/>
            </a:xfrm>
            <a:custGeom>
              <a:avLst/>
              <a:gdLst>
                <a:gd name="connsiteX0" fmla="*/ 0 w 2310965"/>
                <a:gd name="connsiteY0" fmla="*/ 231097 h 3962470"/>
                <a:gd name="connsiteX1" fmla="*/ 231097 w 2310965"/>
                <a:gd name="connsiteY1" fmla="*/ 0 h 3962470"/>
                <a:gd name="connsiteX2" fmla="*/ 2079869 w 2310965"/>
                <a:gd name="connsiteY2" fmla="*/ 0 h 3962470"/>
                <a:gd name="connsiteX3" fmla="*/ 2310966 w 2310965"/>
                <a:gd name="connsiteY3" fmla="*/ 231097 h 3962470"/>
                <a:gd name="connsiteX4" fmla="*/ 2310965 w 2310965"/>
                <a:gd name="connsiteY4" fmla="*/ 3731374 h 3962470"/>
                <a:gd name="connsiteX5" fmla="*/ 2079868 w 2310965"/>
                <a:gd name="connsiteY5" fmla="*/ 3962471 h 3962470"/>
                <a:gd name="connsiteX6" fmla="*/ 231097 w 2310965"/>
                <a:gd name="connsiteY6" fmla="*/ 3962470 h 3962470"/>
                <a:gd name="connsiteX7" fmla="*/ 0 w 2310965"/>
                <a:gd name="connsiteY7" fmla="*/ 3731373 h 3962470"/>
                <a:gd name="connsiteX8" fmla="*/ 0 w 2310965"/>
                <a:gd name="connsiteY8" fmla="*/ 231097 h 396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0965" h="3962470">
                  <a:moveTo>
                    <a:pt x="0" y="231097"/>
                  </a:moveTo>
                  <a:cubicBezTo>
                    <a:pt x="0" y="103466"/>
                    <a:pt x="103466" y="0"/>
                    <a:pt x="231097" y="0"/>
                  </a:cubicBezTo>
                  <a:lnTo>
                    <a:pt x="2079869" y="0"/>
                  </a:lnTo>
                  <a:cubicBezTo>
                    <a:pt x="2207500" y="0"/>
                    <a:pt x="2310966" y="103466"/>
                    <a:pt x="2310966" y="231097"/>
                  </a:cubicBezTo>
                  <a:cubicBezTo>
                    <a:pt x="2310966" y="1397856"/>
                    <a:pt x="2310965" y="2564615"/>
                    <a:pt x="2310965" y="3731374"/>
                  </a:cubicBezTo>
                  <a:cubicBezTo>
                    <a:pt x="2310965" y="3859005"/>
                    <a:pt x="2207499" y="3962471"/>
                    <a:pt x="2079868" y="3962471"/>
                  </a:cubicBezTo>
                  <a:lnTo>
                    <a:pt x="231097" y="3962470"/>
                  </a:lnTo>
                  <a:cubicBezTo>
                    <a:pt x="103466" y="3962470"/>
                    <a:pt x="0" y="3859004"/>
                    <a:pt x="0" y="3731373"/>
                  </a:cubicBezTo>
                  <a:lnTo>
                    <a:pt x="0" y="231097"/>
                  </a:lnTo>
                  <a:close/>
                </a:path>
              </a:pathLst>
            </a:custGeom>
            <a:solidFill>
              <a:srgbClr val="FF14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266" tIns="136266" rIns="136266" bIns="13626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>
                  <a:solidFill>
                    <a:schemeClr val="tx1"/>
                  </a:solidFill>
                </a:rPr>
                <a:t>Homme à homme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b="1" kern="1200" dirty="0"/>
                <a:t> Système défensif dans lequel chaque joueur a la responsabilité d’un adversaire direct.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u="sng" kern="1200" dirty="0"/>
                <a:t>Remarque: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kern="1200" dirty="0"/>
                <a:t>Lorsqu’on utilise ce système le dispositif de référence est appelé à varier en permanence en fonction des déplacements des attaquants. </a:t>
              </a:r>
              <a:endParaRPr lang="en-US" sz="1700" kern="1200" dirty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F776DBA-0DAD-433F-7DBA-078A95194498}"/>
                </a:ext>
              </a:extLst>
            </p:cNvPr>
            <p:cNvSpPr/>
            <p:nvPr/>
          </p:nvSpPr>
          <p:spPr>
            <a:xfrm>
              <a:off x="2940727" y="1426129"/>
              <a:ext cx="2720035" cy="5559694"/>
            </a:xfrm>
            <a:custGeom>
              <a:avLst/>
              <a:gdLst>
                <a:gd name="connsiteX0" fmla="*/ 0 w 3222549"/>
                <a:gd name="connsiteY0" fmla="*/ 322255 h 3962470"/>
                <a:gd name="connsiteX1" fmla="*/ 322255 w 3222549"/>
                <a:gd name="connsiteY1" fmla="*/ 0 h 3962470"/>
                <a:gd name="connsiteX2" fmla="*/ 2900294 w 3222549"/>
                <a:gd name="connsiteY2" fmla="*/ 0 h 3962470"/>
                <a:gd name="connsiteX3" fmla="*/ 3222549 w 3222549"/>
                <a:gd name="connsiteY3" fmla="*/ 322255 h 3962470"/>
                <a:gd name="connsiteX4" fmla="*/ 3222549 w 3222549"/>
                <a:gd name="connsiteY4" fmla="*/ 3640215 h 3962470"/>
                <a:gd name="connsiteX5" fmla="*/ 2900294 w 3222549"/>
                <a:gd name="connsiteY5" fmla="*/ 3962470 h 3962470"/>
                <a:gd name="connsiteX6" fmla="*/ 322255 w 3222549"/>
                <a:gd name="connsiteY6" fmla="*/ 3962470 h 3962470"/>
                <a:gd name="connsiteX7" fmla="*/ 0 w 3222549"/>
                <a:gd name="connsiteY7" fmla="*/ 3640215 h 3962470"/>
                <a:gd name="connsiteX8" fmla="*/ 0 w 3222549"/>
                <a:gd name="connsiteY8" fmla="*/ 322255 h 396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2549" h="3962470">
                  <a:moveTo>
                    <a:pt x="0" y="322255"/>
                  </a:moveTo>
                  <a:cubicBezTo>
                    <a:pt x="0" y="144278"/>
                    <a:pt x="144278" y="0"/>
                    <a:pt x="322255" y="0"/>
                  </a:cubicBezTo>
                  <a:lnTo>
                    <a:pt x="2900294" y="0"/>
                  </a:lnTo>
                  <a:cubicBezTo>
                    <a:pt x="3078271" y="0"/>
                    <a:pt x="3222549" y="144278"/>
                    <a:pt x="3222549" y="322255"/>
                  </a:cubicBezTo>
                  <a:lnTo>
                    <a:pt x="3222549" y="3640215"/>
                  </a:lnTo>
                  <a:cubicBezTo>
                    <a:pt x="3222549" y="3818192"/>
                    <a:pt x="3078271" y="3962470"/>
                    <a:pt x="2900294" y="3962470"/>
                  </a:cubicBezTo>
                  <a:lnTo>
                    <a:pt x="322255" y="3962470"/>
                  </a:lnTo>
                  <a:cubicBezTo>
                    <a:pt x="144278" y="3962470"/>
                    <a:pt x="0" y="3818192"/>
                    <a:pt x="0" y="3640215"/>
                  </a:cubicBezTo>
                  <a:lnTo>
                    <a:pt x="0" y="322255"/>
                  </a:lnTo>
                  <a:close/>
                </a:path>
              </a:pathLst>
            </a:custGeom>
            <a:solidFill>
              <a:srgbClr val="FF14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2965" tIns="162965" rIns="162965" bIns="162965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>
                  <a:solidFill>
                    <a:schemeClr val="tx1"/>
                  </a:solidFill>
                </a:rPr>
                <a:t>Homme à homme avec Flottement- Changement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kern="1200" dirty="0"/>
                <a:t> </a:t>
              </a:r>
              <a:r>
                <a:rPr lang="fr-FR" sz="1700" b="1" kern="1200" dirty="0"/>
                <a:t>Système défensif dans lequel chaque joueur a la responsabilité d’un adversaire direct dans un secteur donné et qui change avec un partenaire lorsque son adversaire quitte ce secteur.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u="sng" kern="1200" dirty="0"/>
                <a:t>Remarque :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kern="1200" dirty="0"/>
                <a:t>Pour répondre aux permutations de poste par les défenseurs : respect de l’alignement défensif qui permet le changement. </a:t>
              </a:r>
              <a:endParaRPr lang="en-US" sz="1700" kern="1200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A25FCEDB-E4D7-7B56-EB72-69154448AE84}"/>
                </a:ext>
              </a:extLst>
            </p:cNvPr>
            <p:cNvSpPr/>
            <p:nvPr/>
          </p:nvSpPr>
          <p:spPr>
            <a:xfrm>
              <a:off x="5961216" y="1426129"/>
              <a:ext cx="2630916" cy="5559694"/>
            </a:xfrm>
            <a:custGeom>
              <a:avLst/>
              <a:gdLst>
                <a:gd name="connsiteX0" fmla="*/ 0 w 2746282"/>
                <a:gd name="connsiteY0" fmla="*/ 274628 h 3962470"/>
                <a:gd name="connsiteX1" fmla="*/ 274628 w 2746282"/>
                <a:gd name="connsiteY1" fmla="*/ 0 h 3962470"/>
                <a:gd name="connsiteX2" fmla="*/ 2471654 w 2746282"/>
                <a:gd name="connsiteY2" fmla="*/ 0 h 3962470"/>
                <a:gd name="connsiteX3" fmla="*/ 2746282 w 2746282"/>
                <a:gd name="connsiteY3" fmla="*/ 274628 h 3962470"/>
                <a:gd name="connsiteX4" fmla="*/ 2746282 w 2746282"/>
                <a:gd name="connsiteY4" fmla="*/ 3687842 h 3962470"/>
                <a:gd name="connsiteX5" fmla="*/ 2471654 w 2746282"/>
                <a:gd name="connsiteY5" fmla="*/ 3962470 h 3962470"/>
                <a:gd name="connsiteX6" fmla="*/ 274628 w 2746282"/>
                <a:gd name="connsiteY6" fmla="*/ 3962470 h 3962470"/>
                <a:gd name="connsiteX7" fmla="*/ 0 w 2746282"/>
                <a:gd name="connsiteY7" fmla="*/ 3687842 h 3962470"/>
                <a:gd name="connsiteX8" fmla="*/ 0 w 2746282"/>
                <a:gd name="connsiteY8" fmla="*/ 274628 h 3962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282" h="3962470">
                  <a:moveTo>
                    <a:pt x="0" y="274628"/>
                  </a:moveTo>
                  <a:cubicBezTo>
                    <a:pt x="0" y="122955"/>
                    <a:pt x="122955" y="0"/>
                    <a:pt x="274628" y="0"/>
                  </a:cubicBezTo>
                  <a:lnTo>
                    <a:pt x="2471654" y="0"/>
                  </a:lnTo>
                  <a:cubicBezTo>
                    <a:pt x="2623327" y="0"/>
                    <a:pt x="2746282" y="122955"/>
                    <a:pt x="2746282" y="274628"/>
                  </a:cubicBezTo>
                  <a:lnTo>
                    <a:pt x="2746282" y="3687842"/>
                  </a:lnTo>
                  <a:cubicBezTo>
                    <a:pt x="2746282" y="3839515"/>
                    <a:pt x="2623327" y="3962470"/>
                    <a:pt x="2471654" y="3962470"/>
                  </a:cubicBezTo>
                  <a:lnTo>
                    <a:pt x="274628" y="3962470"/>
                  </a:lnTo>
                  <a:cubicBezTo>
                    <a:pt x="122955" y="3962470"/>
                    <a:pt x="0" y="3839515"/>
                    <a:pt x="0" y="3687842"/>
                  </a:cubicBezTo>
                  <a:lnTo>
                    <a:pt x="0" y="274628"/>
                  </a:lnTo>
                  <a:close/>
                </a:path>
              </a:pathLst>
            </a:custGeom>
            <a:solidFill>
              <a:srgbClr val="FF1493"/>
            </a:solidFill>
            <a:ln>
              <a:solidFill>
                <a:srgbClr val="FF149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016" tIns="149016" rIns="149016" bIns="149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800" b="1" kern="1200" dirty="0">
                  <a:solidFill>
                    <a:schemeClr val="tx1"/>
                  </a:solidFill>
                </a:rPr>
                <a:t>Homme à homme stricte-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b="1" kern="1200" dirty="0"/>
                <a:t>Système défensif qui privilégie la prise en charge et le contrôle d’un adversaire direct quelque soit ses déplacements et sa positon</a:t>
              </a:r>
              <a:r>
                <a:rPr lang="fr-FR" sz="1700" kern="1200" dirty="0"/>
                <a:t>.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u="sng" kern="1200" dirty="0"/>
                <a:t>Remarque</a:t>
              </a:r>
              <a:r>
                <a:rPr lang="fr-FR" sz="1700" kern="1200" dirty="0"/>
                <a:t> :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kern="1200" dirty="0"/>
                <a:t> Responsabilisation de chacun. Les changements de joueurs sont interdits.</a:t>
              </a:r>
              <a:endParaRPr lang="en-US" sz="1700" kern="1200" dirty="0"/>
            </a:p>
          </p:txBody>
        </p:sp>
      </p:grpSp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6BFC962A-AC32-4990-76DD-CA2931B59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9557202" y="-218919"/>
            <a:ext cx="2821346" cy="3170464"/>
          </a:xfrm>
          <a:prstGeom prst="rect">
            <a:avLst/>
          </a:prstGeom>
        </p:spPr>
      </p:pic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6B21830B-C353-2355-D0F5-3F2A91427CFD}"/>
              </a:ext>
            </a:extLst>
          </p:cNvPr>
          <p:cNvSpPr/>
          <p:nvPr/>
        </p:nvSpPr>
        <p:spPr>
          <a:xfrm>
            <a:off x="445547" y="1831692"/>
            <a:ext cx="2546198" cy="4872420"/>
          </a:xfrm>
          <a:custGeom>
            <a:avLst/>
            <a:gdLst>
              <a:gd name="connsiteX0" fmla="*/ 0 w 3222549"/>
              <a:gd name="connsiteY0" fmla="*/ 322255 h 3962470"/>
              <a:gd name="connsiteX1" fmla="*/ 322255 w 3222549"/>
              <a:gd name="connsiteY1" fmla="*/ 0 h 3962470"/>
              <a:gd name="connsiteX2" fmla="*/ 2900294 w 3222549"/>
              <a:gd name="connsiteY2" fmla="*/ 0 h 3962470"/>
              <a:gd name="connsiteX3" fmla="*/ 3222549 w 3222549"/>
              <a:gd name="connsiteY3" fmla="*/ 322255 h 3962470"/>
              <a:gd name="connsiteX4" fmla="*/ 3222549 w 3222549"/>
              <a:gd name="connsiteY4" fmla="*/ 3640215 h 3962470"/>
              <a:gd name="connsiteX5" fmla="*/ 2900294 w 3222549"/>
              <a:gd name="connsiteY5" fmla="*/ 3962470 h 3962470"/>
              <a:gd name="connsiteX6" fmla="*/ 322255 w 3222549"/>
              <a:gd name="connsiteY6" fmla="*/ 3962470 h 3962470"/>
              <a:gd name="connsiteX7" fmla="*/ 0 w 3222549"/>
              <a:gd name="connsiteY7" fmla="*/ 3640215 h 3962470"/>
              <a:gd name="connsiteX8" fmla="*/ 0 w 3222549"/>
              <a:gd name="connsiteY8" fmla="*/ 322255 h 396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2549" h="3962470">
                <a:moveTo>
                  <a:pt x="0" y="322255"/>
                </a:moveTo>
                <a:cubicBezTo>
                  <a:pt x="0" y="144278"/>
                  <a:pt x="144278" y="0"/>
                  <a:pt x="322255" y="0"/>
                </a:cubicBezTo>
                <a:lnTo>
                  <a:pt x="2900294" y="0"/>
                </a:lnTo>
                <a:cubicBezTo>
                  <a:pt x="3078271" y="0"/>
                  <a:pt x="3222549" y="144278"/>
                  <a:pt x="3222549" y="322255"/>
                </a:cubicBezTo>
                <a:lnTo>
                  <a:pt x="3222549" y="3640215"/>
                </a:lnTo>
                <a:cubicBezTo>
                  <a:pt x="3222549" y="3818192"/>
                  <a:pt x="3078271" y="3962470"/>
                  <a:pt x="2900294" y="3962470"/>
                </a:cubicBezTo>
                <a:lnTo>
                  <a:pt x="322255" y="3962470"/>
                </a:lnTo>
                <a:cubicBezTo>
                  <a:pt x="144278" y="3962470"/>
                  <a:pt x="0" y="3818192"/>
                  <a:pt x="0" y="3640215"/>
                </a:cubicBezTo>
                <a:lnTo>
                  <a:pt x="0" y="322255"/>
                </a:lnTo>
                <a:close/>
              </a:path>
            </a:pathLst>
          </a:custGeom>
          <a:solidFill>
            <a:srgbClr val="FF149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965" tIns="162965" rIns="162965" bIns="162965" numCol="1" spcCol="1270" anchor="ctr" anchorCtr="0">
            <a:noAutofit/>
          </a:bodyPr>
          <a:lstStyle/>
          <a:p>
            <a:pPr lvl="0" algn="ctr"/>
            <a:r>
              <a:rPr lang="fr-FR" b="1" dirty="0">
                <a:solidFill>
                  <a:schemeClr val="tx1"/>
                </a:solidFill>
              </a:rPr>
              <a:t>Zone-</a:t>
            </a:r>
          </a:p>
          <a:p>
            <a:pPr lvl="0" algn="ctr"/>
            <a:r>
              <a:rPr lang="fr-FR" b="1" dirty="0"/>
              <a:t>Système défensif dans lequel chaque joueur a la responsabilité d’un secteur en fonction du poste occupé par le défenseur dans le dispositif. </a:t>
            </a:r>
          </a:p>
          <a:p>
            <a:pPr lvl="0" algn="ctr"/>
            <a:r>
              <a:rPr lang="fr-FR" u="sng" dirty="0"/>
              <a:t>Remarque: </a:t>
            </a:r>
          </a:p>
          <a:p>
            <a:pPr lvl="0" algn="ctr"/>
            <a:r>
              <a:rPr lang="fr-FR" dirty="0"/>
              <a:t>Système organisé par rapport à la circulation de balle privilégiant le surnombre défensif côté balle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700" kern="1200" dirty="0"/>
              <a:t>. </a:t>
            </a:r>
            <a:endParaRPr lang="en-US" sz="1700" kern="1200" dirty="0"/>
          </a:p>
        </p:txBody>
      </p:sp>
    </p:spTree>
    <p:extLst>
      <p:ext uri="{BB962C8B-B14F-4D97-AF65-F5344CB8AC3E}">
        <p14:creationId xmlns:p14="http://schemas.microsoft.com/office/powerpoint/2010/main" val="1611023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C79FFB8C-7427-25FD-B679-71626C8BF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EAF9A2F8-A851-8889-DF5F-DB8CA7DE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Généralités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A37C65-83D1-09FB-3E0A-70978582F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Dans chaque catégorie un règlement nous incite à travailler des modes de jeu différents (Défense H/H tout terrain, ½ Terrain, Défense de Zone etc..)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Prioriser les intentions individuelles en utilisant la technique individuelle au service du projet de jeu collectif.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641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F9155865-5E06-2E41-8A04-F6850F8E0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480053"/>
              </p:ext>
            </p:extLst>
          </p:nvPr>
        </p:nvGraphicFramePr>
        <p:xfrm>
          <a:off x="331463" y="1726393"/>
          <a:ext cx="11529074" cy="4360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628">
                  <a:extLst>
                    <a:ext uri="{9D8B030D-6E8A-4147-A177-3AD203B41FA5}">
                      <a16:colId xmlns:a16="http://schemas.microsoft.com/office/drawing/2014/main" val="2020169638"/>
                    </a:ext>
                  </a:extLst>
                </a:gridCol>
                <a:gridCol w="2206668">
                  <a:extLst>
                    <a:ext uri="{9D8B030D-6E8A-4147-A177-3AD203B41FA5}">
                      <a16:colId xmlns:a16="http://schemas.microsoft.com/office/drawing/2014/main" val="2615459880"/>
                    </a:ext>
                  </a:extLst>
                </a:gridCol>
                <a:gridCol w="3965359">
                  <a:extLst>
                    <a:ext uri="{9D8B030D-6E8A-4147-A177-3AD203B41FA5}">
                      <a16:colId xmlns:a16="http://schemas.microsoft.com/office/drawing/2014/main" val="247870683"/>
                    </a:ext>
                  </a:extLst>
                </a:gridCol>
                <a:gridCol w="3510419">
                  <a:extLst>
                    <a:ext uri="{9D8B030D-6E8A-4147-A177-3AD203B41FA5}">
                      <a16:colId xmlns:a16="http://schemas.microsoft.com/office/drawing/2014/main" val="188169408"/>
                    </a:ext>
                  </a:extLst>
                </a:gridCol>
              </a:tblGrid>
              <a:tr h="504534">
                <a:tc>
                  <a:txBody>
                    <a:bodyPr/>
                    <a:lstStyle/>
                    <a:p>
                      <a:r>
                        <a:rPr lang="fr-FR" dirty="0"/>
                        <a:t>CATEGORIE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EQUIPES INSCRITES </a:t>
                      </a:r>
                    </a:p>
                    <a:p>
                      <a:r>
                        <a:rPr lang="fr-FR" sz="1400" dirty="0"/>
                        <a:t>(à partir de Janvier 2025)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Temps de Jeu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907757"/>
                  </a:ext>
                </a:extLst>
              </a:tr>
              <a:tr h="885406">
                <a:tc>
                  <a:txBody>
                    <a:bodyPr/>
                    <a:lstStyle/>
                    <a:p>
                      <a:r>
                        <a:rPr lang="fr-FR" sz="1600" dirty="0"/>
                        <a:t>U8 U10 U11F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U10 MIXTE *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/>
                        <a:t>Si Match Simple :  3*12 </a:t>
                      </a:r>
                      <a:r>
                        <a:rPr lang="fr-FR" sz="1600" dirty="0" err="1"/>
                        <a:t>mns</a:t>
                      </a:r>
                      <a:endParaRPr lang="fr-FR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/>
                        <a:t>Si Tournoi à 3 : 2 X 12 mn par match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dirty="0"/>
                        <a:t>Si Tournoi à 4 : 1x 15 mn par match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Défense Tout terrain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897902"/>
                  </a:ext>
                </a:extLst>
              </a:tr>
              <a:tr h="796632">
                <a:tc>
                  <a:txBody>
                    <a:bodyPr/>
                    <a:lstStyle/>
                    <a:p>
                      <a:r>
                        <a:rPr lang="fr-FR" sz="1600" dirty="0"/>
                        <a:t>U12M U13F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U12M *2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3*14 </a:t>
                      </a:r>
                      <a:r>
                        <a:rPr lang="fr-FR" sz="1600" dirty="0" err="1"/>
                        <a:t>mns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600" dirty="0"/>
                        <a:t>Un tiers temps Défense Étagée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600" dirty="0"/>
                        <a:t>Un tiers temps Défense Demi Terrain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600" dirty="0"/>
                        <a:t>Un tiers temps Libre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492026"/>
                  </a:ext>
                </a:extLst>
              </a:tr>
              <a:tr h="557642">
                <a:tc>
                  <a:txBody>
                    <a:bodyPr/>
                    <a:lstStyle/>
                    <a:p>
                      <a:r>
                        <a:rPr lang="fr-FR" sz="1600" dirty="0"/>
                        <a:t>U14M U15F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U14M * 1   </a:t>
                      </a:r>
                    </a:p>
                    <a:p>
                      <a:r>
                        <a:rPr lang="fr-FR" sz="1600" dirty="0"/>
                        <a:t>U15F *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2*25 </a:t>
                      </a:r>
                      <a:r>
                        <a:rPr lang="fr-FR" sz="1600" dirty="0" err="1"/>
                        <a:t>mns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Jeu libre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430577"/>
                  </a:ext>
                </a:extLst>
              </a:tr>
              <a:tr h="557642">
                <a:tc>
                  <a:txBody>
                    <a:bodyPr/>
                    <a:lstStyle/>
                    <a:p>
                      <a:r>
                        <a:rPr lang="fr-FR" sz="1600" dirty="0"/>
                        <a:t>U16M U17F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U16M * 2</a:t>
                      </a:r>
                    </a:p>
                    <a:p>
                      <a:r>
                        <a:rPr lang="fr-FR" sz="1600" dirty="0"/>
                        <a:t>U17*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2*25 </a:t>
                      </a:r>
                      <a:r>
                        <a:rPr lang="fr-FR" sz="1600" dirty="0" err="1"/>
                        <a:t>mns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Jeu libre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145621"/>
                  </a:ext>
                </a:extLst>
              </a:tr>
              <a:tr h="323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U19M U20F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U19M *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2*30 </a:t>
                      </a:r>
                      <a:r>
                        <a:rPr lang="fr-FR" sz="1600" dirty="0" err="1"/>
                        <a:t>mns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Jeu libre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733648"/>
                  </a:ext>
                </a:extLst>
              </a:tr>
              <a:tr h="557642">
                <a:tc>
                  <a:txBody>
                    <a:bodyPr/>
                    <a:lstStyle/>
                    <a:p>
                      <a:r>
                        <a:rPr lang="fr-FR" sz="1600" dirty="0"/>
                        <a:t>+16M +15F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+16M * 2</a:t>
                      </a:r>
                    </a:p>
                    <a:p>
                      <a:r>
                        <a:rPr lang="fr-FR" sz="1600" dirty="0"/>
                        <a:t>+15F *2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2*30 </a:t>
                      </a:r>
                      <a:r>
                        <a:rPr lang="fr-FR" sz="1600" dirty="0" err="1"/>
                        <a:t>mns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Jeu libre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829924"/>
                  </a:ext>
                </a:extLst>
              </a:tr>
            </a:tbl>
          </a:graphicData>
        </a:graphic>
      </p:graphicFrame>
      <p:pic>
        <p:nvPicPr>
          <p:cNvPr id="9" name="Image 8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C79FFB8C-7427-25FD-B679-71626C8BF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EAF9A2F8-A851-8889-DF5F-DB8CA7DE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Généralités</a:t>
            </a:r>
          </a:p>
        </p:txBody>
      </p:sp>
    </p:spTree>
    <p:extLst>
      <p:ext uri="{BB962C8B-B14F-4D97-AF65-F5344CB8AC3E}">
        <p14:creationId xmlns:p14="http://schemas.microsoft.com/office/powerpoint/2010/main" val="183530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5BD12-1DF7-2990-8692-27CC9428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024"/>
          </a:xfrm>
        </p:spPr>
        <p:txBody>
          <a:bodyPr>
            <a:normAutofit fontScale="90000"/>
          </a:bodyPr>
          <a:lstStyle/>
          <a:p>
            <a:r>
              <a:rPr lang="fr-FR" dirty="0"/>
              <a:t>U12M ET U13F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7A3E7-49BB-4630-1CEB-AA21482D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87" y="1845425"/>
            <a:ext cx="4937757" cy="4647449"/>
          </a:xfrm>
        </p:spPr>
        <p:txBody>
          <a:bodyPr>
            <a:normAutofit fontScale="85000" lnSpcReduction="10000"/>
          </a:bodyPr>
          <a:lstStyle/>
          <a:p>
            <a:r>
              <a:rPr lang="fr-FR" u="sng" dirty="0"/>
              <a:t>Pour le PB</a:t>
            </a:r>
            <a:r>
              <a:rPr lang="fr-FR" dirty="0"/>
              <a:t>: être capable de s’engager dans un espace libre(intervalle) pour aller seul au but ou si l’espace se réfère passer au partenaire libre de tout marquage(désaligné du défenseur)</a:t>
            </a:r>
          </a:p>
          <a:p>
            <a:r>
              <a:rPr lang="fr-FR" u="sng" dirty="0"/>
              <a:t>Pour le NPB</a:t>
            </a:r>
            <a:r>
              <a:rPr lang="fr-FR" dirty="0"/>
              <a:t>: être en mouvement dans un espace libre à distance de passe + distance de combat ( ne pas se faire attraper par le défenseur). Courir vers le but= s’orienter pour recevoir. Maintenir la profondeur et garantir une vision périphérique avant de recevoir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4749D6C-6BA0-2408-4EC6-7288265C1A5F}"/>
              </a:ext>
            </a:extLst>
          </p:cNvPr>
          <p:cNvSpPr txBox="1">
            <a:spLocks/>
          </p:cNvSpPr>
          <p:nvPr/>
        </p:nvSpPr>
        <p:spPr>
          <a:xfrm>
            <a:off x="6096000" y="1182498"/>
            <a:ext cx="4560916" cy="5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highlight>
                  <a:srgbClr val="FF1493"/>
                </a:highlight>
              </a:rPr>
              <a:t>Maitrise individuelle  du ballon dans la réalité du jeu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547F63A-77E5-6CE4-ADC2-95DE7619AACC}"/>
              </a:ext>
            </a:extLst>
          </p:cNvPr>
          <p:cNvSpPr txBox="1">
            <a:spLocks/>
          </p:cNvSpPr>
          <p:nvPr/>
        </p:nvSpPr>
        <p:spPr>
          <a:xfrm>
            <a:off x="518819" y="1035595"/>
            <a:ext cx="4560915" cy="809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dirty="0">
                <a:highlight>
                  <a:srgbClr val="FF1493"/>
                </a:highlight>
              </a:rPr>
              <a:t>Exploiter</a:t>
            </a:r>
            <a:r>
              <a:rPr lang="fr-FR" sz="2400" b="1" dirty="0">
                <a:highlight>
                  <a:srgbClr val="FF1493"/>
                </a:highlight>
              </a:rPr>
              <a:t> et Créer le surnombre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6DACB82-FCCC-9E30-689C-F4E659A7C506}"/>
              </a:ext>
            </a:extLst>
          </p:cNvPr>
          <p:cNvSpPr txBox="1">
            <a:spLocks/>
          </p:cNvSpPr>
          <p:nvPr/>
        </p:nvSpPr>
        <p:spPr>
          <a:xfrm>
            <a:off x="5968508" y="1845425"/>
            <a:ext cx="4937757" cy="4637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Volume toujours important de manipulation associé à un travail de motricité et de perception (libération du regard pour prendre l’information autour de soi, repère des espaces libres=&gt; notion de démarquage, changement de direction, d’espace).</a:t>
            </a:r>
          </a:p>
          <a:p>
            <a:r>
              <a:rPr lang="fr-FR" dirty="0"/>
              <a:t>Trouver une distance de combat favorable pour conserver le ballon et marquer</a:t>
            </a:r>
          </a:p>
          <a:p>
            <a:r>
              <a:rPr lang="fr-FR" dirty="0"/>
              <a:t>Protection du ballon (notion de corps obstacle)</a:t>
            </a:r>
          </a:p>
        </p:txBody>
      </p:sp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8EB5A370-20BA-3A27-D915-0C00F457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1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516D4E-BCB2-65A0-0220-D62B96DC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fr-FR" b="1">
                <a:solidFill>
                  <a:schemeClr val="tx1">
                    <a:lumMod val="85000"/>
                    <a:lumOff val="15000"/>
                  </a:schemeClr>
                </a:solidFill>
              </a:rPr>
              <a:t>C’est quoi l’ATTAQUE ?</a:t>
            </a:r>
          </a:p>
        </p:txBody>
      </p:sp>
      <p:pic>
        <p:nvPicPr>
          <p:cNvPr id="6" name="Image 5" descr="Une image contenant sport, personne, chaussures, compétition sportive&#10;&#10;Description générée automatiquement">
            <a:extLst>
              <a:ext uri="{FF2B5EF4-FFF2-40B4-BE49-F238E27FC236}">
                <a16:creationId xmlns:a16="http://schemas.microsoft.com/office/drawing/2014/main" id="{13A02600-647B-8E3F-2189-57EBA5D85E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0" r="31839" b="-2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2FE9B0-4C72-827B-1A75-F704E39E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Phase de jeu pendant laquelle l’équipe est en possession de la balle. </a:t>
            </a:r>
          </a:p>
          <a:p>
            <a:pPr marL="0" indent="0">
              <a:buNone/>
            </a:pPr>
            <a:r>
              <a:rPr lang="fr-FR" sz="2000" u="sng">
                <a:solidFill>
                  <a:schemeClr val="tx1">
                    <a:lumMod val="85000"/>
                    <a:lumOff val="15000"/>
                  </a:schemeClr>
                </a:solidFill>
              </a:rPr>
              <a:t>Remarque : </a:t>
            </a:r>
          </a:p>
          <a:p>
            <a:pPr marL="0" indent="0">
              <a:buNone/>
            </a:pPr>
            <a:r>
              <a:rPr lang="fr-F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Elle commence dès que l’équipe récupère la balle et se divise en deux phases : </a:t>
            </a:r>
            <a:r>
              <a:rPr lang="fr-FR" sz="2000" i="1">
                <a:solidFill>
                  <a:schemeClr val="tx1">
                    <a:lumMod val="85000"/>
                    <a:lumOff val="15000"/>
                  </a:schemeClr>
                </a:solidFill>
              </a:rPr>
              <a:t>montée de balle et attaque placée. </a:t>
            </a:r>
          </a:p>
          <a:p>
            <a:pPr marL="0" indent="0">
              <a:buNone/>
            </a:pPr>
            <a:r>
              <a:rPr lang="fr-F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Elle s’achève par la perte de balle.</a:t>
            </a:r>
          </a:p>
        </p:txBody>
      </p:sp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BE9B7CCE-EE15-9DD4-5D78-677F0FEA14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r="23199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03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5BD12-1DF7-2990-8692-27CC9428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024"/>
          </a:xfrm>
        </p:spPr>
        <p:txBody>
          <a:bodyPr>
            <a:normAutofit fontScale="90000"/>
          </a:bodyPr>
          <a:lstStyle/>
          <a:p>
            <a:r>
              <a:rPr lang="fr-FR" dirty="0"/>
              <a:t>U12M ET U13F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7A3E7-49BB-4630-1CEB-AA21482D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87" y="1845425"/>
            <a:ext cx="4937757" cy="4647449"/>
          </a:xfrm>
        </p:spPr>
        <p:txBody>
          <a:bodyPr>
            <a:normAutofit fontScale="62500" lnSpcReduction="20000"/>
          </a:bodyPr>
          <a:lstStyle/>
          <a:p>
            <a:r>
              <a:rPr lang="fr-FR" u="sng" dirty="0"/>
              <a:t>Jeu sur tout le terrain: notion d’occupation de l’</a:t>
            </a:r>
            <a:r>
              <a:rPr lang="fr-FR" u="sng" dirty="0" err="1"/>
              <a:t>esace</a:t>
            </a:r>
            <a:r>
              <a:rPr lang="fr-FR" u="sng" dirty="0"/>
              <a:t>, d’</a:t>
            </a:r>
            <a:r>
              <a:rPr lang="fr-FR" u="sng" dirty="0" err="1"/>
              <a:t>écarteent</a:t>
            </a:r>
            <a:r>
              <a:rPr lang="fr-FR" u="sng" dirty="0"/>
              <a:t>, de </a:t>
            </a:r>
            <a:r>
              <a:rPr lang="fr-FR" u="sng" dirty="0" err="1"/>
              <a:t>déarquage</a:t>
            </a:r>
            <a:r>
              <a:rPr lang="fr-FR" u="sng" dirty="0"/>
              <a:t> dans l’</a:t>
            </a:r>
            <a:r>
              <a:rPr lang="fr-FR" u="sng" dirty="0" err="1"/>
              <a:t>epace</a:t>
            </a:r>
            <a:r>
              <a:rPr lang="fr-FR" u="sng" dirty="0"/>
              <a:t> libre(ne pas se cacher derrière le défenseur en levant les bras)</a:t>
            </a:r>
          </a:p>
          <a:p>
            <a:r>
              <a:rPr lang="fr-FR" dirty="0"/>
              <a:t>Donner et recevoir en mouvement (jouer en courant)</a:t>
            </a:r>
          </a:p>
          <a:p>
            <a:r>
              <a:rPr lang="fr-FR" dirty="0"/>
              <a:t>Relation Passeur/Réceptionneur : appel de Balle</a:t>
            </a:r>
          </a:p>
          <a:p>
            <a:r>
              <a:rPr lang="fr-FR" dirty="0"/>
              <a:t>Notion d’</a:t>
            </a:r>
            <a:r>
              <a:rPr lang="fr-FR" dirty="0" err="1"/>
              <a:t>apppui</a:t>
            </a:r>
            <a:r>
              <a:rPr lang="fr-FR" dirty="0"/>
              <a:t> et de soutien, notion de mouvement collectif simple (Passe &amp; Va, Passe et Suit)</a:t>
            </a:r>
          </a:p>
          <a:p>
            <a:r>
              <a:rPr lang="fr-FR" dirty="0"/>
              <a:t>Les repères Observables</a:t>
            </a:r>
          </a:p>
          <a:p>
            <a:pPr lvl="1"/>
            <a:r>
              <a:rPr lang="fr-FR" dirty="0"/>
              <a:t>Chez le passeur:</a:t>
            </a:r>
          </a:p>
          <a:p>
            <a:pPr lvl="2"/>
            <a:r>
              <a:rPr lang="fr-FR" sz="2200" dirty="0"/>
              <a:t>Un armé</a:t>
            </a:r>
          </a:p>
          <a:p>
            <a:pPr lvl="2"/>
            <a:r>
              <a:rPr lang="fr-FR" sz="2200" dirty="0"/>
              <a:t>Un regard</a:t>
            </a:r>
          </a:p>
          <a:p>
            <a:pPr lvl="2"/>
            <a:r>
              <a:rPr lang="fr-FR" sz="2200" dirty="0"/>
              <a:t>Donner la course</a:t>
            </a:r>
          </a:p>
          <a:p>
            <a:pPr lvl="1"/>
            <a:r>
              <a:rPr lang="fr-FR" dirty="0"/>
              <a:t>Chez le réceptionneur</a:t>
            </a:r>
          </a:p>
          <a:p>
            <a:pPr lvl="2"/>
            <a:r>
              <a:rPr lang="fr-FR" dirty="0"/>
              <a:t>Changement de </a:t>
            </a:r>
            <a:r>
              <a:rPr lang="fr-FR" dirty="0" err="1"/>
              <a:t>vitess</a:t>
            </a:r>
            <a:endParaRPr lang="fr-FR" dirty="0"/>
          </a:p>
          <a:p>
            <a:pPr lvl="2"/>
            <a:r>
              <a:rPr lang="fr-FR" dirty="0"/>
              <a:t>Les mains à hauteur des yeux</a:t>
            </a:r>
          </a:p>
          <a:p>
            <a:pPr lvl="2"/>
            <a:r>
              <a:rPr lang="fr-FR" dirty="0"/>
              <a:t>Un regard</a:t>
            </a:r>
          </a:p>
          <a:p>
            <a:pPr lvl="2"/>
            <a:r>
              <a:rPr lang="fr-FR" dirty="0"/>
              <a:t>Courir dans un espace libre</a:t>
            </a:r>
          </a:p>
          <a:p>
            <a:pPr lvl="2"/>
            <a:endParaRPr lang="fr-FR" dirty="0"/>
          </a:p>
        </p:txBody>
      </p:sp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8EB5A370-20BA-3A27-D915-0C00F457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4749D6C-6BA0-2408-4EC6-7288265C1A5F}"/>
              </a:ext>
            </a:extLst>
          </p:cNvPr>
          <p:cNvSpPr txBox="1">
            <a:spLocks/>
          </p:cNvSpPr>
          <p:nvPr/>
        </p:nvSpPr>
        <p:spPr>
          <a:xfrm>
            <a:off x="5921561" y="1207183"/>
            <a:ext cx="4560916" cy="5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highlight>
                  <a:srgbClr val="FF1493"/>
                </a:highlight>
              </a:rPr>
              <a:t>Mouvement vers la cible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547F63A-77E5-6CE4-ADC2-95DE7619AACC}"/>
              </a:ext>
            </a:extLst>
          </p:cNvPr>
          <p:cNvSpPr txBox="1">
            <a:spLocks/>
          </p:cNvSpPr>
          <p:nvPr/>
        </p:nvSpPr>
        <p:spPr>
          <a:xfrm>
            <a:off x="518819" y="1035595"/>
            <a:ext cx="4560915" cy="809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dirty="0">
                <a:highlight>
                  <a:srgbClr val="FF1493"/>
                </a:highlight>
              </a:rPr>
              <a:t>Maitrise collective du ballon dans la logique du jeu</a:t>
            </a:r>
            <a:endParaRPr lang="fr-FR" sz="2400" b="1" dirty="0">
              <a:highlight>
                <a:srgbClr val="FF1493"/>
              </a:highlight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6DACB82-FCCC-9E30-689C-F4E659A7C506}"/>
              </a:ext>
            </a:extLst>
          </p:cNvPr>
          <p:cNvSpPr txBox="1">
            <a:spLocks/>
          </p:cNvSpPr>
          <p:nvPr/>
        </p:nvSpPr>
        <p:spPr>
          <a:xfrm>
            <a:off x="5544720" y="4570733"/>
            <a:ext cx="4937757" cy="2073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Favoriser les défis pour piéger son adversaire</a:t>
            </a:r>
          </a:p>
          <a:p>
            <a:r>
              <a:rPr lang="fr-FR" dirty="0"/>
              <a:t>Répartition équilibrée des partenaires non porteurs autour du PB (espace + ou – proche)</a:t>
            </a:r>
          </a:p>
          <a:p>
            <a:r>
              <a:rPr lang="fr-FR" dirty="0"/>
              <a:t>Les NPB sont visibles , libres(démarqués, désalignés par rapport au défenseur et au PB) et accessibles : multiplier les solutions du PB pour faire progresser la balle ou la conserver.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360BE0-6D61-2F09-F86A-35BB5229430F}"/>
              </a:ext>
            </a:extLst>
          </p:cNvPr>
          <p:cNvSpPr txBox="1">
            <a:spLocks/>
          </p:cNvSpPr>
          <p:nvPr/>
        </p:nvSpPr>
        <p:spPr>
          <a:xfrm>
            <a:off x="5921561" y="4054709"/>
            <a:ext cx="4560916" cy="5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highlight>
                  <a:srgbClr val="FF1493"/>
                </a:highlight>
              </a:rPr>
              <a:t>Certitude/ Incertitude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D1D2377-F3B5-B2D0-EC6A-5E283672EE7B}"/>
              </a:ext>
            </a:extLst>
          </p:cNvPr>
          <p:cNvSpPr txBox="1">
            <a:spLocks/>
          </p:cNvSpPr>
          <p:nvPr/>
        </p:nvSpPr>
        <p:spPr>
          <a:xfrm>
            <a:off x="5544720" y="1718867"/>
            <a:ext cx="5025902" cy="2356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Gagner du terrain par la voie la plus direct et les moyens les plus pertinents et les plus rapides (conduite de balle ou passe) pour atteindre e but adverse et marquer.</a:t>
            </a:r>
          </a:p>
          <a:p>
            <a:r>
              <a:rPr lang="fr-FR" dirty="0"/>
              <a:t>Début du jeu Construit : réseau d’échanges, coopération entre les joueurs.</a:t>
            </a:r>
          </a:p>
          <a:p>
            <a:r>
              <a:rPr lang="fr-FR" dirty="0"/>
              <a:t>Amélioration la rapidité du changement de statut (tirer, se replier, défendre, contre-attaquer…) et la qualité des enchainements de tâches (courir, recevoir, dribbler, sauter, tirer…)</a:t>
            </a:r>
          </a:p>
        </p:txBody>
      </p:sp>
    </p:spTree>
    <p:extLst>
      <p:ext uri="{BB962C8B-B14F-4D97-AF65-F5344CB8AC3E}">
        <p14:creationId xmlns:p14="http://schemas.microsoft.com/office/powerpoint/2010/main" val="1520505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5BD12-1DF7-2990-8692-27CC9428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024"/>
          </a:xfrm>
        </p:spPr>
        <p:txBody>
          <a:bodyPr>
            <a:normAutofit fontScale="90000"/>
          </a:bodyPr>
          <a:lstStyle/>
          <a:p>
            <a:r>
              <a:rPr lang="fr-FR" dirty="0"/>
              <a:t>U12M ET U13F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7A3E7-49BB-4630-1CEB-AA21482D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87" y="1845425"/>
            <a:ext cx="4937757" cy="4647449"/>
          </a:xfrm>
        </p:spPr>
        <p:txBody>
          <a:bodyPr>
            <a:normAutofit fontScale="55000" lnSpcReduction="20000"/>
          </a:bodyPr>
          <a:lstStyle/>
          <a:p>
            <a:r>
              <a:rPr lang="fr-FR" u="sng" dirty="0"/>
              <a:t>EN ATTAQUE:</a:t>
            </a:r>
          </a:p>
          <a:p>
            <a:r>
              <a:rPr lang="fr-FR" dirty="0"/>
              <a:t>Plus on dispose de temps et d’espace, plus on augmente ses chances pour se retrouver en position favorable de tir et marquer</a:t>
            </a:r>
          </a:p>
          <a:p>
            <a:r>
              <a:rPr lang="fr-FR" dirty="0"/>
              <a:t>Jouer vite vers l’avant en occupant les espaces libres (sur GE), se démarquer en courant et être menaçant partout sur le terrain.</a:t>
            </a:r>
          </a:p>
          <a:p>
            <a:r>
              <a:rPr lang="fr-FR" dirty="0"/>
              <a:t>Rechercher le surnombre offensif sur espace réduit en restant orienté vers le but.</a:t>
            </a:r>
          </a:p>
          <a:p>
            <a:r>
              <a:rPr lang="fr-FR" u="sng" dirty="0"/>
              <a:t>EN DEFENSE:</a:t>
            </a:r>
          </a:p>
          <a:p>
            <a:r>
              <a:rPr lang="fr-FR" dirty="0"/>
              <a:t>Moins on laisse de temps et d’espaces aux attaquants (harcèlement sur les trajectoires), plus on a de chances de récupérer la balle rapidement, ou de stopper l’attaquant dans ses initiatives (neutralisation = je ne récupère pas la balle. Il faut limiter a prise de vitesse de l’attaquant.</a:t>
            </a:r>
          </a:p>
          <a:p>
            <a:r>
              <a:rPr lang="fr-FR" dirty="0"/>
              <a:t>Empêcher la progression du PB de balle en le harcelant et dissuader (voir intercepter) sur les receveurs potentiels.</a:t>
            </a:r>
          </a:p>
          <a:p>
            <a:r>
              <a:rPr lang="fr-FR" dirty="0"/>
              <a:t>=&gt; DEFENSE H/H STRICTE + SENSIBILISATION A LA MISE EN PLACE DES DEFENSES ALIGNEES ET ETAGEES (Valorisation des intentions de récupérations traduite pour une imposition sur un 1/3 temps)</a:t>
            </a:r>
          </a:p>
          <a:p>
            <a:endParaRPr lang="fr-FR" dirty="0"/>
          </a:p>
        </p:txBody>
      </p:sp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8EB5A370-20BA-3A27-D915-0C00F457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47F63A-77E5-6CE4-ADC2-95DE7619AACC}"/>
              </a:ext>
            </a:extLst>
          </p:cNvPr>
          <p:cNvSpPr txBox="1">
            <a:spLocks/>
          </p:cNvSpPr>
          <p:nvPr/>
        </p:nvSpPr>
        <p:spPr>
          <a:xfrm>
            <a:off x="518819" y="1035595"/>
            <a:ext cx="4560915" cy="809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dirty="0">
                <a:highlight>
                  <a:srgbClr val="FF1493"/>
                </a:highlight>
              </a:rPr>
              <a:t>Réduction/ augmentation des espaces et des durées</a:t>
            </a:r>
            <a:endParaRPr lang="fr-FR" sz="2400" b="1" dirty="0">
              <a:highlight>
                <a:srgbClr val="FF1493"/>
              </a:highlight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C4FFFC4-994E-6276-1708-F019E28FE2B1}"/>
              </a:ext>
            </a:extLst>
          </p:cNvPr>
          <p:cNvSpPr txBox="1">
            <a:spLocks/>
          </p:cNvSpPr>
          <p:nvPr/>
        </p:nvSpPr>
        <p:spPr>
          <a:xfrm>
            <a:off x="5921561" y="1207183"/>
            <a:ext cx="4560916" cy="5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highlight>
                  <a:srgbClr val="FF1493"/>
                </a:highlight>
              </a:rPr>
              <a:t>Adaptation à l’Organisation adverse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2AF4212-435D-F492-94A4-3F425D9665E0}"/>
              </a:ext>
            </a:extLst>
          </p:cNvPr>
          <p:cNvSpPr txBox="1">
            <a:spLocks/>
          </p:cNvSpPr>
          <p:nvPr/>
        </p:nvSpPr>
        <p:spPr>
          <a:xfrm>
            <a:off x="5544720" y="1718867"/>
            <a:ext cx="5025902" cy="1213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Jeu en contournement </a:t>
            </a:r>
          </a:p>
          <a:p>
            <a:r>
              <a:rPr lang="fr-FR" dirty="0"/>
              <a:t>Jeu en traversée (attaque des espaces libres)</a:t>
            </a:r>
          </a:p>
          <a:p>
            <a:r>
              <a:rPr lang="fr-FR" dirty="0"/>
              <a:t>Jeu en alternance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CDF52D4-BA86-A073-1995-47D97B2E5D1B}"/>
              </a:ext>
            </a:extLst>
          </p:cNvPr>
          <p:cNvSpPr txBox="1">
            <a:spLocks/>
          </p:cNvSpPr>
          <p:nvPr/>
        </p:nvSpPr>
        <p:spPr>
          <a:xfrm>
            <a:off x="5733140" y="2717412"/>
            <a:ext cx="4560916" cy="5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highlight>
                  <a:srgbClr val="FF1493"/>
                </a:highlight>
              </a:rPr>
              <a:t>Les Principes de l’attaquant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A1147DD-266E-E601-D530-D5BA2DA653C1}"/>
              </a:ext>
            </a:extLst>
          </p:cNvPr>
          <p:cNvSpPr txBox="1">
            <a:spLocks/>
          </p:cNvSpPr>
          <p:nvPr/>
        </p:nvSpPr>
        <p:spPr>
          <a:xfrm>
            <a:off x="5544720" y="3233436"/>
            <a:ext cx="4937757" cy="341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Favoriser les défis pour piéger son adversaire</a:t>
            </a:r>
          </a:p>
          <a:p>
            <a:r>
              <a:rPr lang="fr-FR" sz="2000" dirty="0"/>
              <a:t>Répartition équilibrée des partenaires non porteurs autour du PB (espace + ou – proche)</a:t>
            </a:r>
          </a:p>
          <a:p>
            <a:r>
              <a:rPr lang="fr-FR" sz="2000" dirty="0"/>
              <a:t>Les NPB sont visibles , libres(démarqués, désalignés par rapport au défenseur et au PB) et accessibles : multiplier les solutions du PB pour faire progresser la balle ou la conserver.</a:t>
            </a:r>
          </a:p>
        </p:txBody>
      </p:sp>
    </p:spTree>
    <p:extLst>
      <p:ext uri="{BB962C8B-B14F-4D97-AF65-F5344CB8AC3E}">
        <p14:creationId xmlns:p14="http://schemas.microsoft.com/office/powerpoint/2010/main" val="983566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5BD12-1DF7-2990-8692-27CC9428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024"/>
          </a:xfrm>
        </p:spPr>
        <p:txBody>
          <a:bodyPr>
            <a:normAutofit fontScale="90000"/>
          </a:bodyPr>
          <a:lstStyle/>
          <a:p>
            <a:r>
              <a:rPr lang="fr-FR" dirty="0"/>
              <a:t>U12M ET U13F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7A3E7-49BB-4630-1CEB-AA21482D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87" y="1871970"/>
            <a:ext cx="4937757" cy="429660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b="1" u="sng" dirty="0"/>
              <a:t>Principes généraux :</a:t>
            </a:r>
          </a:p>
          <a:p>
            <a:pPr marL="0" indent="0" algn="ctr">
              <a:buNone/>
            </a:pPr>
            <a:r>
              <a:rPr lang="fr-FR" i="1" dirty="0"/>
              <a:t>(à égalité numérique)</a:t>
            </a:r>
          </a:p>
          <a:p>
            <a:r>
              <a:rPr lang="fr-FR" dirty="0"/>
              <a:t>Je peux tirer, je tire (seul face au GB)</a:t>
            </a:r>
          </a:p>
          <a:p>
            <a:r>
              <a:rPr lang="fr-FR" dirty="0"/>
              <a:t>Je ne peux pas tirer, je déborde pour tirer (un défenseur isolé, pour le contourner)</a:t>
            </a:r>
          </a:p>
          <a:p>
            <a:r>
              <a:rPr lang="fr-FR" dirty="0"/>
              <a:t>Je ne peux pas déborder ou tirer, je passe(en mobilisant un 2</a:t>
            </a:r>
            <a:r>
              <a:rPr lang="fr-FR" baseline="30000" dirty="0"/>
              <a:t>ème</a:t>
            </a:r>
            <a:r>
              <a:rPr lang="fr-FR" dirty="0"/>
              <a:t> défenseur)</a:t>
            </a:r>
          </a:p>
          <a:p>
            <a:r>
              <a:rPr lang="fr-FR" dirty="0"/>
              <a:t>Je ne peux ni tirer, ni déborder, ni passer, je garde le ballon en le protégeant.</a:t>
            </a:r>
          </a:p>
          <a:p>
            <a:endParaRPr lang="fr-FR" dirty="0"/>
          </a:p>
        </p:txBody>
      </p:sp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8EB5A370-20BA-3A27-D915-0C00F457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47F63A-77E5-6CE4-ADC2-95DE7619AACC}"/>
              </a:ext>
            </a:extLst>
          </p:cNvPr>
          <p:cNvSpPr txBox="1">
            <a:spLocks/>
          </p:cNvSpPr>
          <p:nvPr/>
        </p:nvSpPr>
        <p:spPr>
          <a:xfrm>
            <a:off x="518819" y="1035595"/>
            <a:ext cx="9762605" cy="42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dirty="0">
                <a:highlight>
                  <a:srgbClr val="FF1493"/>
                </a:highlight>
              </a:rPr>
              <a:t>Principes de l’Attaquant</a:t>
            </a:r>
            <a:endParaRPr lang="fr-FR" sz="2400" b="1" dirty="0">
              <a:highlight>
                <a:srgbClr val="FF1493"/>
              </a:highlight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6DACB82-FCCC-9E30-689C-F4E659A7C506}"/>
              </a:ext>
            </a:extLst>
          </p:cNvPr>
          <p:cNvSpPr txBox="1">
            <a:spLocks/>
          </p:cNvSpPr>
          <p:nvPr/>
        </p:nvSpPr>
        <p:spPr>
          <a:xfrm>
            <a:off x="5968508" y="1871969"/>
            <a:ext cx="4937757" cy="4610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fr-FR" sz="2800" b="1" u="sng" dirty="0"/>
              <a:t>Tireur</a:t>
            </a:r>
          </a:p>
          <a:p>
            <a:r>
              <a:rPr lang="fr-FR" dirty="0"/>
              <a:t>Prise d’information sur le placement du GB</a:t>
            </a:r>
          </a:p>
          <a:p>
            <a:r>
              <a:rPr lang="fr-FR" dirty="0"/>
              <a:t>Orientation des appuis vers le but</a:t>
            </a:r>
          </a:p>
          <a:p>
            <a:r>
              <a:rPr lang="fr-FR" dirty="0"/>
              <a:t>Être capable de tirer en appui, en suspension</a:t>
            </a:r>
          </a:p>
          <a:p>
            <a:pPr algn="ctr"/>
            <a:r>
              <a:rPr lang="fr-FR" b="1" u="sng" dirty="0"/>
              <a:t>Gardien de Buts</a:t>
            </a:r>
          </a:p>
          <a:p>
            <a:r>
              <a:rPr lang="fr-FR" dirty="0"/>
              <a:t>Jeu en réaction</a:t>
            </a:r>
          </a:p>
          <a:p>
            <a:r>
              <a:rPr lang="fr-FR" dirty="0"/>
              <a:t>Se placer en fonction du ballon et du but</a:t>
            </a:r>
          </a:p>
          <a:p>
            <a:r>
              <a:rPr lang="fr-FR" dirty="0"/>
              <a:t>Ne pas quitter le ballon des yeux (déplacement)</a:t>
            </a:r>
          </a:p>
          <a:p>
            <a:r>
              <a:rPr lang="fr-FR" dirty="0"/>
              <a:t>Attitude dynamique avec enchainement d’actions</a:t>
            </a:r>
          </a:p>
          <a:p>
            <a:r>
              <a:rPr lang="fr-FR" dirty="0"/>
              <a:t>Protection du ballon (notion de corps obstacle)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6ED0ED5-F371-7491-5F01-C8B7235206C5}"/>
              </a:ext>
            </a:extLst>
          </p:cNvPr>
          <p:cNvSpPr txBox="1">
            <a:spLocks/>
          </p:cNvSpPr>
          <p:nvPr/>
        </p:nvSpPr>
        <p:spPr>
          <a:xfrm>
            <a:off x="518818" y="1442369"/>
            <a:ext cx="9762605" cy="42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dirty="0"/>
              <a:t>Duel Tireur / Gardien de But (GB)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827727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5BD12-1DF7-2990-8692-27CC9428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024"/>
          </a:xfrm>
        </p:spPr>
        <p:txBody>
          <a:bodyPr>
            <a:normAutofit fontScale="90000"/>
          </a:bodyPr>
          <a:lstStyle/>
          <a:p>
            <a:r>
              <a:rPr lang="fr-FR" dirty="0"/>
              <a:t>U12M ET U13F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7A3E7-49BB-4630-1CEB-AA21482D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243" y="1871969"/>
            <a:ext cx="4937757" cy="462090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b="1" u="sng" dirty="0"/>
              <a:t>Principes généraux :</a:t>
            </a:r>
          </a:p>
          <a:p>
            <a:pPr marL="0" indent="0" algn="ctr">
              <a:buNone/>
            </a:pPr>
            <a:r>
              <a:rPr lang="fr-FR" i="1" dirty="0"/>
              <a:t>(à égalité numérique)</a:t>
            </a:r>
          </a:p>
          <a:p>
            <a:r>
              <a:rPr lang="fr-FR" dirty="0"/>
              <a:t>Je dois récupérer le ballon dès qu’il est perdu (repli défensif) ou en défense placée soit : </a:t>
            </a:r>
          </a:p>
          <a:p>
            <a:pPr lvl="1"/>
            <a:r>
              <a:rPr lang="fr-FR" dirty="0"/>
              <a:t>en interceptant le ballon par du jeu sur trajectoire</a:t>
            </a:r>
          </a:p>
          <a:p>
            <a:pPr lvl="1"/>
            <a:r>
              <a:rPr lang="fr-FR" dirty="0"/>
              <a:t>En harcelant le PB (jeu sur les courses du PB)</a:t>
            </a:r>
          </a:p>
          <a:p>
            <a:r>
              <a:rPr lang="fr-FR" dirty="0"/>
              <a:t>Jeu en Harcèlement sur le PB (notion de corps obstacle). </a:t>
            </a:r>
          </a:p>
          <a:p>
            <a:r>
              <a:rPr lang="fr-FR" dirty="0"/>
              <a:t>Jeu sur trajectoire sur les partenaires du PB (Interception)</a:t>
            </a:r>
          </a:p>
          <a:p>
            <a:r>
              <a:rPr lang="fr-FR" dirty="0"/>
              <a:t>Sensibilisation à la réduction du crédit d’actions du PB</a:t>
            </a:r>
          </a:p>
        </p:txBody>
      </p:sp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8EB5A370-20BA-3A27-D915-0C00F457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47F63A-77E5-6CE4-ADC2-95DE7619AACC}"/>
              </a:ext>
            </a:extLst>
          </p:cNvPr>
          <p:cNvSpPr txBox="1">
            <a:spLocks/>
          </p:cNvSpPr>
          <p:nvPr/>
        </p:nvSpPr>
        <p:spPr>
          <a:xfrm>
            <a:off x="518819" y="1035595"/>
            <a:ext cx="9762605" cy="42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dirty="0">
                <a:highlight>
                  <a:srgbClr val="FF1493"/>
                </a:highlight>
              </a:rPr>
              <a:t>Principes du Défenseur</a:t>
            </a:r>
            <a:endParaRPr lang="fr-FR" sz="2400" b="1" dirty="0">
              <a:highlight>
                <a:srgbClr val="FF1493"/>
              </a:highlight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6ED0ED5-F371-7491-5F01-C8B7235206C5}"/>
              </a:ext>
            </a:extLst>
          </p:cNvPr>
          <p:cNvSpPr txBox="1">
            <a:spLocks/>
          </p:cNvSpPr>
          <p:nvPr/>
        </p:nvSpPr>
        <p:spPr>
          <a:xfrm>
            <a:off x="518818" y="1442369"/>
            <a:ext cx="9762605" cy="42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i="1" dirty="0"/>
              <a:t>Valoriser les intentions et le plaisir de défendre (être piégeur)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2462091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5BD12-1DF7-2990-8692-27CC9428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024"/>
          </a:xfrm>
        </p:spPr>
        <p:txBody>
          <a:bodyPr>
            <a:normAutofit fontScale="90000"/>
          </a:bodyPr>
          <a:lstStyle/>
          <a:p>
            <a:r>
              <a:rPr lang="fr-FR" dirty="0"/>
              <a:t>U14M ET U15F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7A3E7-49BB-4630-1CEB-AA21482D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87" y="1845425"/>
            <a:ext cx="4937757" cy="46474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i="1" dirty="0"/>
              <a:t>=&gt;Jeu à 3, 4 en triangle (Ail-PVT-</a:t>
            </a:r>
            <a:r>
              <a:rPr lang="fr-FR" b="1" i="1" dirty="0" err="1"/>
              <a:t>Arr</a:t>
            </a:r>
            <a:r>
              <a:rPr lang="fr-FR" b="1" i="1" dirty="0"/>
              <a:t>) (1 ou 2 appuis pour 1 ou 2 soutiens / passe et va, passe et suit)</a:t>
            </a:r>
          </a:p>
          <a:p>
            <a:pPr marL="0" indent="0">
              <a:buNone/>
            </a:pPr>
            <a:r>
              <a:rPr lang="fr-FR" b="1" dirty="0"/>
              <a:t>Création du surnombre</a:t>
            </a:r>
          </a:p>
          <a:p>
            <a:r>
              <a:rPr lang="fr-FR" u="sng" dirty="0"/>
              <a:t>Pour le PB</a:t>
            </a:r>
            <a:r>
              <a:rPr lang="fr-FR" dirty="0"/>
              <a:t>: s’engager dans un intervalle) pour aller seul au but ou si l’espace se referme  déborder avec ou sans aide du partenaire (bloc) et tirer (écran) ou déborder et passer (décalage)</a:t>
            </a:r>
          </a:p>
          <a:p>
            <a:r>
              <a:rPr lang="fr-FR" u="sng" dirty="0"/>
              <a:t>Pour le NPB</a:t>
            </a:r>
            <a:r>
              <a:rPr lang="fr-FR" dirty="0"/>
              <a:t>: être en mouvement, équilibrer le terrain (occuper systématiquement l’espace libéré par un des 2 partenaires), être à distance de passe + distance de combat.</a:t>
            </a:r>
          </a:p>
          <a:p>
            <a:pPr marL="0" indent="0">
              <a:buNone/>
            </a:pPr>
            <a:r>
              <a:rPr lang="fr-FR" dirty="0"/>
              <a:t>Notion d’appui et de soutien, notion d’entraide.. De continuité du jeu.</a:t>
            </a:r>
          </a:p>
        </p:txBody>
      </p:sp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8EB5A370-20BA-3A27-D915-0C00F457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4749D6C-6BA0-2408-4EC6-7288265C1A5F}"/>
              </a:ext>
            </a:extLst>
          </p:cNvPr>
          <p:cNvSpPr txBox="1">
            <a:spLocks/>
          </p:cNvSpPr>
          <p:nvPr/>
        </p:nvSpPr>
        <p:spPr>
          <a:xfrm>
            <a:off x="6096000" y="1182498"/>
            <a:ext cx="4560916" cy="5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highlight>
                  <a:srgbClr val="FF1493"/>
                </a:highlight>
              </a:rPr>
              <a:t>Maitrise individuelle  du ballon dans la réalité du jeu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547F63A-77E5-6CE4-ADC2-95DE7619AACC}"/>
              </a:ext>
            </a:extLst>
          </p:cNvPr>
          <p:cNvSpPr txBox="1">
            <a:spLocks/>
          </p:cNvSpPr>
          <p:nvPr/>
        </p:nvSpPr>
        <p:spPr>
          <a:xfrm>
            <a:off x="518819" y="1035595"/>
            <a:ext cx="4560915" cy="809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dirty="0">
                <a:highlight>
                  <a:srgbClr val="FF1493"/>
                </a:highlight>
              </a:rPr>
              <a:t>Exploiter</a:t>
            </a:r>
            <a:r>
              <a:rPr lang="fr-FR" sz="2400" b="1" dirty="0">
                <a:highlight>
                  <a:srgbClr val="FF1493"/>
                </a:highlight>
              </a:rPr>
              <a:t> et Créer le surnombre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6DACB82-FCCC-9E30-689C-F4E659A7C506}"/>
              </a:ext>
            </a:extLst>
          </p:cNvPr>
          <p:cNvSpPr txBox="1">
            <a:spLocks/>
          </p:cNvSpPr>
          <p:nvPr/>
        </p:nvSpPr>
        <p:spPr>
          <a:xfrm>
            <a:off x="5968508" y="1845425"/>
            <a:ext cx="4937757" cy="4637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i="1" dirty="0"/>
              <a:t>Utilisation du dribble pour progresser et déborder (et pas pour s’équilibrer) si e démarquage est bien effectué sinon passe à un partenaire démarqué.</a:t>
            </a:r>
          </a:p>
          <a:p>
            <a:pPr marL="0" indent="0">
              <a:buNone/>
            </a:pPr>
            <a:r>
              <a:rPr lang="fr-FR" dirty="0"/>
              <a:t>Maitriser son ballon dans une succession de gestes et d’actions malgré l’adversité : </a:t>
            </a:r>
          </a:p>
          <a:p>
            <a:r>
              <a:rPr lang="fr-FR" dirty="0"/>
              <a:t>Protection du ballon sur le dribble et la passe</a:t>
            </a:r>
          </a:p>
          <a:p>
            <a:r>
              <a:rPr lang="fr-FR" dirty="0"/>
              <a:t>Maitriser les changements de direction, donner des fausses pistes(feinter, piéger)</a:t>
            </a:r>
          </a:p>
          <a:p>
            <a:r>
              <a:rPr lang="fr-FR" dirty="0"/>
              <a:t>Sensibiliser aux changements de vitesse</a:t>
            </a:r>
          </a:p>
          <a:p>
            <a:r>
              <a:rPr lang="fr-FR" dirty="0"/>
              <a:t>Voir et faire de plus en plus vite.</a:t>
            </a:r>
          </a:p>
          <a:p>
            <a:r>
              <a:rPr lang="fr-FR" dirty="0"/>
              <a:t>Savoir lire et anticiper les trajectoires (réception/ interception/parade)</a:t>
            </a:r>
          </a:p>
        </p:txBody>
      </p:sp>
    </p:spTree>
    <p:extLst>
      <p:ext uri="{BB962C8B-B14F-4D97-AF65-F5344CB8AC3E}">
        <p14:creationId xmlns:p14="http://schemas.microsoft.com/office/powerpoint/2010/main" val="1155303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5BD12-1DF7-2990-8692-27CC9428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024"/>
          </a:xfrm>
        </p:spPr>
        <p:txBody>
          <a:bodyPr>
            <a:normAutofit fontScale="90000"/>
          </a:bodyPr>
          <a:lstStyle/>
          <a:p>
            <a:r>
              <a:rPr lang="fr-FR" dirty="0"/>
              <a:t>U14M ET U15F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7A3E7-49BB-4630-1CEB-AA21482D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87" y="1845425"/>
            <a:ext cx="4937757" cy="4647449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Occupation optimale de l'espace en largeur et en profondeur (respect du trapèze)</a:t>
            </a:r>
          </a:p>
          <a:p>
            <a:r>
              <a:rPr lang="fr-FR" dirty="0"/>
              <a:t>Relations à 2 ou 3 (base avant, base arrière) par secteur.</a:t>
            </a:r>
          </a:p>
          <a:p>
            <a:r>
              <a:rPr lang="fr-FR" dirty="0"/>
              <a:t>Rechercher la meilleure solution de tir pour soi ou pour le partenaire (prise d'intervalle : tirer, déborder/tirer, déborder/décaler).</a:t>
            </a:r>
          </a:p>
          <a:p>
            <a:r>
              <a:rPr lang="fr-FR" dirty="0"/>
              <a:t>Reconnaître le changement de statut (contre-attaque et notion de prise de vitesse de la montée de balle par rapport au repli défensif}.</a:t>
            </a:r>
          </a:p>
          <a:p>
            <a:r>
              <a:rPr lang="fr-FR" dirty="0"/>
              <a:t>Diminuer les ruptures dans la circulation de balle en étant toujours disponible et assurer la continuité du jeu.</a:t>
            </a:r>
          </a:p>
          <a:p>
            <a:endParaRPr lang="fr-FR" dirty="0"/>
          </a:p>
        </p:txBody>
      </p:sp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8EB5A370-20BA-3A27-D915-0C00F457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4749D6C-6BA0-2408-4EC6-7288265C1A5F}"/>
              </a:ext>
            </a:extLst>
          </p:cNvPr>
          <p:cNvSpPr txBox="1">
            <a:spLocks/>
          </p:cNvSpPr>
          <p:nvPr/>
        </p:nvSpPr>
        <p:spPr>
          <a:xfrm>
            <a:off x="5921561" y="1207183"/>
            <a:ext cx="4560916" cy="5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highlight>
                  <a:srgbClr val="FF1493"/>
                </a:highlight>
              </a:rPr>
              <a:t>Mouvement vers la cible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547F63A-77E5-6CE4-ADC2-95DE7619AACC}"/>
              </a:ext>
            </a:extLst>
          </p:cNvPr>
          <p:cNvSpPr txBox="1">
            <a:spLocks/>
          </p:cNvSpPr>
          <p:nvPr/>
        </p:nvSpPr>
        <p:spPr>
          <a:xfrm>
            <a:off x="518819" y="1035595"/>
            <a:ext cx="4560915" cy="809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dirty="0">
                <a:highlight>
                  <a:srgbClr val="FF1493"/>
                </a:highlight>
              </a:rPr>
              <a:t>Maitrise collective du ballon dans la logique du jeu</a:t>
            </a:r>
            <a:endParaRPr lang="fr-FR" sz="2400" b="1" dirty="0">
              <a:highlight>
                <a:srgbClr val="FF1493"/>
              </a:highlight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6DACB82-FCCC-9E30-689C-F4E659A7C506}"/>
              </a:ext>
            </a:extLst>
          </p:cNvPr>
          <p:cNvSpPr txBox="1">
            <a:spLocks/>
          </p:cNvSpPr>
          <p:nvPr/>
        </p:nvSpPr>
        <p:spPr>
          <a:xfrm>
            <a:off x="5544719" y="3541963"/>
            <a:ext cx="5721157" cy="3257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85800" fontAlgn="base">
              <a:lnSpc>
                <a:spcPct val="83000"/>
              </a:lnSpc>
              <a:buClr>
                <a:srgbClr val="000000"/>
              </a:buClr>
              <a:buSzPts val="1500"/>
              <a:tabLst>
                <a:tab pos="274320" algn="dec"/>
              </a:tabLst>
            </a:pPr>
            <a:r>
              <a:rPr lang="fr-FR" sz="1800" u="none" strike="noStrike" spc="-7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l'appel dans l'espace proche provoque la passe = je présente mes mains, je </a:t>
            </a:r>
            <a:r>
              <a:rPr lang="fr-FR" sz="1800" u="none" strike="noStrike" spc="-8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regarde, je change de vitesse dans un espace libre (repères observables). </a:t>
            </a:r>
            <a:r>
              <a:rPr lang="fr-FR" sz="1800" u="none" strike="noStrike" spc="-6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(appel : intention tactique première)</a:t>
            </a:r>
            <a:endParaRPr lang="fr-FR" sz="180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85800" fontAlgn="base">
              <a:lnSpc>
                <a:spcPct val="83000"/>
              </a:lnSpc>
              <a:buClr>
                <a:srgbClr val="000000"/>
              </a:buClr>
              <a:buSzPts val="1500"/>
              <a:tabLst>
                <a:tab pos="274320" algn="dec"/>
              </a:tabLst>
            </a:pPr>
            <a:r>
              <a:rPr lang="fr-FR" sz="1800" u="none" strike="noStrike" spc="-2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jeu sans ballon apparaît comme un élément tactique.</a:t>
            </a:r>
            <a:endParaRPr lang="fr-FR" sz="1800" spc="-1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85800" fontAlgn="base">
              <a:lnSpc>
                <a:spcPct val="83000"/>
              </a:lnSpc>
              <a:buClr>
                <a:srgbClr val="000000"/>
              </a:buClr>
              <a:buSzPts val="1500"/>
              <a:tabLst>
                <a:tab pos="274320" algn="dec"/>
              </a:tabLst>
            </a:pPr>
            <a:r>
              <a:rPr lang="fr-FR" sz="1800" u="none" strike="noStrike" spc="-7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L'organisation coordonnée de la circulation du ballon et des joueurs permet d'avoir </a:t>
            </a:r>
            <a:r>
              <a:rPr lang="fr-FR" sz="1800" u="none" strike="noStrike" spc="-6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 alternatives simultanément exploitables.</a:t>
            </a:r>
            <a:endParaRPr lang="fr-FR" sz="1800" u="none" strike="noStrike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45920">
              <a:lnSpc>
                <a:spcPct val="85000"/>
              </a:lnSpc>
            </a:pPr>
            <a:r>
              <a:rPr lang="fr-FR" sz="1800" spc="-3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-) le jeu en miroir, le jeu en continuité.</a:t>
            </a:r>
            <a:endParaRPr lang="fr-FR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28600" fontAlgn="base">
              <a:lnSpc>
                <a:spcPct val="82000"/>
              </a:lnSpc>
              <a:spcAft>
                <a:spcPts val="540"/>
              </a:spcAft>
              <a:buClr>
                <a:srgbClr val="000000"/>
              </a:buClr>
              <a:buSzPts val="1500"/>
              <a:tabLst>
                <a:tab pos="182880" algn="dec"/>
              </a:tabLst>
            </a:pPr>
            <a:r>
              <a:rPr lang="fr-FR" sz="1800" u="none" strike="noStrike" spc="-6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Sensibilisation à : pour créer de l'incertitude chez le défenseur -› jeu en induction, </a:t>
            </a:r>
            <a:r>
              <a:rPr lang="fr-FR" sz="1800" u="none" strike="noStrike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créer des fausses pistes. Valoriser le </a:t>
            </a:r>
            <a:r>
              <a:rPr lang="fr-FR" sz="1800" b="1" i="1" u="none" strike="noStrike" spc="-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jeu en provocation / induction.</a:t>
            </a:r>
            <a:endParaRPr lang="fr-FR" sz="1800" u="none" strike="noStrike" spc="-65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1360BE0-6D61-2F09-F86A-35BB5229430F}"/>
              </a:ext>
            </a:extLst>
          </p:cNvPr>
          <p:cNvSpPr txBox="1">
            <a:spLocks/>
          </p:cNvSpPr>
          <p:nvPr/>
        </p:nvSpPr>
        <p:spPr>
          <a:xfrm>
            <a:off x="5777213" y="3159207"/>
            <a:ext cx="4560916" cy="41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highlight>
                  <a:srgbClr val="FF1493"/>
                </a:highlight>
              </a:rPr>
              <a:t>Certitude/ Incertitude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D1D2377-F3B5-B2D0-EC6A-5E283672EE7B}"/>
              </a:ext>
            </a:extLst>
          </p:cNvPr>
          <p:cNvSpPr txBox="1">
            <a:spLocks/>
          </p:cNvSpPr>
          <p:nvPr/>
        </p:nvSpPr>
        <p:spPr>
          <a:xfrm>
            <a:off x="5544719" y="1718868"/>
            <a:ext cx="5439803" cy="1440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u="none" strike="noStrike" spc="-8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 la définition des rôles de chaque joueur et la structuration de l'espace de jeu, </a:t>
            </a:r>
            <a:r>
              <a:rPr lang="fr-FR" sz="1800" u="none" strike="noStrike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trouver le moyen le plus efficace et le plus rapide d'arriver au but et marquer. </a:t>
            </a:r>
            <a:r>
              <a:rPr lang="fr-FR" sz="1800" u="none" strike="noStrike" spc="-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fr-FR" sz="1800" b="1" i="1" u="none" strike="noStrike" spc="-10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contourne </a:t>
            </a:r>
            <a:r>
              <a:rPr lang="fr-FR" sz="1800" u="none" strike="noStrike" spc="-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 je </a:t>
            </a:r>
            <a:r>
              <a:rPr lang="fr-FR" sz="1800" b="1" i="1" u="none" strike="noStrike" spc="-10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traverse </a:t>
            </a:r>
            <a:r>
              <a:rPr lang="fr-FR" sz="1800" u="none" strike="noStrike" spc="-5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(voire alternative des deux) jeu en appui et en </a:t>
            </a:r>
            <a:r>
              <a:rPr lang="fr-FR" sz="1800" u="none" strike="noStrike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soutien orchestré par du jeu en courant.</a:t>
            </a:r>
            <a:endParaRPr lang="fr-FR" sz="1800" u="none" strike="noStrike" spc="-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59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5BD12-1DF7-2990-8692-27CC9428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024"/>
          </a:xfrm>
        </p:spPr>
        <p:txBody>
          <a:bodyPr>
            <a:normAutofit fontScale="90000"/>
          </a:bodyPr>
          <a:lstStyle/>
          <a:p>
            <a:r>
              <a:rPr lang="fr-FR" dirty="0"/>
              <a:t>U14M ET U15F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7A3E7-49BB-4630-1CEB-AA21482D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87" y="1551619"/>
            <a:ext cx="4937757" cy="4941255"/>
          </a:xfrm>
        </p:spPr>
        <p:txBody>
          <a:bodyPr>
            <a:noAutofit/>
          </a:bodyPr>
          <a:lstStyle/>
          <a:p>
            <a:r>
              <a:rPr lang="fr-FR" sz="1200" u="sng" dirty="0"/>
              <a:t>EN ATTAQUE:</a:t>
            </a:r>
          </a:p>
          <a:p>
            <a:r>
              <a:rPr lang="fr-FR" sz="1200" dirty="0"/>
              <a:t>Plus on dispose de temps et d’espace, plus on augmente ses chances pour se retrouver en position favorable de tir et marquer</a:t>
            </a:r>
          </a:p>
          <a:p>
            <a:r>
              <a:rPr lang="fr-FR" sz="1200" dirty="0"/>
              <a:t>utiliser et/ou créer des espaces pour conserver son avance, ou donner du temps à ses partenaires, et assurer la progression du ballon vers le but.</a:t>
            </a:r>
          </a:p>
          <a:p>
            <a:r>
              <a:rPr lang="fr-FR" sz="1200" dirty="0"/>
              <a:t>fixer la défense côté ballon et renverser à l'opposé pour conclure.</a:t>
            </a:r>
          </a:p>
          <a:p>
            <a:r>
              <a:rPr lang="fr-FR" sz="1200" dirty="0"/>
              <a:t>valoriser : donner et recevoir en mouvement vers le but.</a:t>
            </a:r>
            <a:endParaRPr lang="fr-FR" sz="1200" u="sng" dirty="0"/>
          </a:p>
          <a:p>
            <a:r>
              <a:rPr lang="fr-FR" sz="1200" u="sng" dirty="0"/>
              <a:t>EN DEFENSE:</a:t>
            </a:r>
          </a:p>
          <a:p>
            <a:r>
              <a:rPr lang="fr-FR" sz="1200" dirty="0"/>
              <a:t>Moins on laisse de temps et d’espaces aux attaquants (harcèlement sur les trajectoires), plus on a de chances de récupérer la balle rapidement, ou de stopper l’attaquant dans ses initiatives (neutralisation = je ne récupère pas la balle. Il faut limiter a prise de vitesse de l’attaquant.</a:t>
            </a:r>
          </a:p>
          <a:p>
            <a:r>
              <a:rPr lang="fr-FR" sz="1200" spc="-5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être dans l'espace convoité juste avant l'attaquant pour dissuader les </a:t>
            </a:r>
            <a:r>
              <a:rPr lang="fr-FR" sz="1200" spc="-7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courses et les trajectoires, l'empêcher de jouer, protéger le but et récupérer le ballon </a:t>
            </a:r>
            <a:r>
              <a:rPr lang="fr-FR" sz="1200" spc="-3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(interception).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77000"/>
              </a:lnSpc>
              <a:buClr>
                <a:srgbClr val="000000"/>
              </a:buClr>
              <a:buSzPts val="1250"/>
              <a:tabLst>
                <a:tab pos="182880" algn="dec"/>
              </a:tabLst>
            </a:pPr>
            <a:r>
              <a:rPr lang="fr-FR" sz="1200" b="1" i="1" u="none" strike="noStrike" spc="-8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excentrer </a:t>
            </a:r>
            <a:r>
              <a:rPr lang="fr-FR" sz="1200" u="none" strike="noStrike" spc="-3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l'attaquant pour réduire son angle de tir.</a:t>
            </a:r>
            <a:endParaRPr lang="fr-FR" sz="1200" u="none" strike="noStrike" spc="-8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502920" fontAlgn="base">
              <a:lnSpc>
                <a:spcPct val="86000"/>
              </a:lnSpc>
              <a:spcBef>
                <a:spcPts val="1080"/>
              </a:spcBef>
              <a:buClr>
                <a:srgbClr val="000000"/>
              </a:buClr>
              <a:buSzPts val="1500"/>
              <a:tabLst>
                <a:tab pos="182880" algn="dec"/>
              </a:tabLst>
            </a:pPr>
            <a:r>
              <a:rPr lang="fr-FR" sz="1200" u="none" strike="noStrike" spc="-4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réduire les espaces de jeu de façon coordonnée et solidaire </a:t>
            </a:r>
            <a:r>
              <a:rPr lang="fr-FR" sz="1200" u="none" strike="noStrike" spc="-7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(empêcher ensemble l'adversaire de marquer le but : </a:t>
            </a:r>
            <a:r>
              <a:rPr lang="fr-FR" sz="1200" b="1" i="1" u="none" strike="noStrike" spc="-12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s'aligner </a:t>
            </a:r>
            <a:r>
              <a:rPr lang="fr-FR" sz="1200" u="none" strike="noStrike" spc="-75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pour communiquer et </a:t>
            </a:r>
            <a:r>
              <a:rPr lang="fr-FR" sz="1200" b="1" i="1" u="none" strike="noStrike" spc="-7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changer).</a:t>
            </a:r>
            <a:endParaRPr lang="fr-FR" sz="1200" u="none" strike="noStrike" spc="-65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411480" fontAlgn="base">
              <a:lnSpc>
                <a:spcPct val="83000"/>
              </a:lnSpc>
              <a:buClr>
                <a:srgbClr val="000000"/>
              </a:buClr>
              <a:buSzPts val="1500"/>
              <a:tabLst>
                <a:tab pos="182880" algn="dec"/>
              </a:tabLst>
            </a:pPr>
            <a:r>
              <a:rPr lang="fr-FR" sz="1200" u="none" strike="noStrike" spc="-8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être attentif et vigilant pour pouvoir agir en toutes circonstances, être </a:t>
            </a:r>
            <a:r>
              <a:rPr lang="fr-FR" sz="1200" u="none" strike="noStrike" spc="-6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combatif (accepter le combat et l'échec).</a:t>
            </a:r>
            <a:endParaRPr lang="fr-FR" sz="1200" u="none" strike="noStrike" spc="-65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8EB5A370-20BA-3A27-D915-0C00F457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47F63A-77E5-6CE4-ADC2-95DE7619AACC}"/>
              </a:ext>
            </a:extLst>
          </p:cNvPr>
          <p:cNvSpPr txBox="1">
            <a:spLocks/>
          </p:cNvSpPr>
          <p:nvPr/>
        </p:nvSpPr>
        <p:spPr>
          <a:xfrm>
            <a:off x="518819" y="1035595"/>
            <a:ext cx="4560915" cy="5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dirty="0">
                <a:highlight>
                  <a:srgbClr val="FF1493"/>
                </a:highlight>
              </a:rPr>
              <a:t>Réduction/ augmentation des espaces et des durées</a:t>
            </a:r>
            <a:endParaRPr lang="fr-FR" sz="2400" b="1" dirty="0">
              <a:highlight>
                <a:srgbClr val="FF1493"/>
              </a:highlight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C4FFFC4-994E-6276-1708-F019E28FE2B1}"/>
              </a:ext>
            </a:extLst>
          </p:cNvPr>
          <p:cNvSpPr txBox="1">
            <a:spLocks/>
          </p:cNvSpPr>
          <p:nvPr/>
        </p:nvSpPr>
        <p:spPr>
          <a:xfrm>
            <a:off x="5720508" y="912991"/>
            <a:ext cx="4560916" cy="5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/>
              <a:t>Adaptation à l’Organisation adverse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2AF4212-435D-F492-94A4-3F425D9665E0}"/>
              </a:ext>
            </a:extLst>
          </p:cNvPr>
          <p:cNvSpPr txBox="1">
            <a:spLocks/>
          </p:cNvSpPr>
          <p:nvPr/>
        </p:nvSpPr>
        <p:spPr>
          <a:xfrm>
            <a:off x="5544720" y="1397175"/>
            <a:ext cx="5025902" cy="1320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Jeu en contournement </a:t>
            </a:r>
          </a:p>
          <a:p>
            <a:r>
              <a:rPr lang="fr-FR" dirty="0"/>
              <a:t>Jeu en traversée (attaque des espaces libres)</a:t>
            </a:r>
          </a:p>
          <a:p>
            <a:r>
              <a:rPr lang="fr-FR" dirty="0"/>
              <a:t>Jeu en alternance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CDF52D4-BA86-A073-1995-47D97B2E5D1B}"/>
              </a:ext>
            </a:extLst>
          </p:cNvPr>
          <p:cNvSpPr txBox="1">
            <a:spLocks/>
          </p:cNvSpPr>
          <p:nvPr/>
        </p:nvSpPr>
        <p:spPr>
          <a:xfrm>
            <a:off x="5733140" y="2848708"/>
            <a:ext cx="4560916" cy="384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/>
              <a:t>Les Principes de l’attaquant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A1147DD-266E-E601-D530-D5BA2DA653C1}"/>
              </a:ext>
            </a:extLst>
          </p:cNvPr>
          <p:cNvSpPr txBox="1">
            <a:spLocks/>
          </p:cNvSpPr>
          <p:nvPr/>
        </p:nvSpPr>
        <p:spPr>
          <a:xfrm>
            <a:off x="5544720" y="3233436"/>
            <a:ext cx="4937757" cy="3410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Favoriser les défis pour piéger son adversaire</a:t>
            </a:r>
          </a:p>
          <a:p>
            <a:r>
              <a:rPr lang="fr-FR" dirty="0"/>
              <a:t>Répartition équilibrée des partenaires non porteurs autour du PB (espace + ou – proche)</a:t>
            </a:r>
          </a:p>
          <a:p>
            <a:r>
              <a:rPr lang="fr-FR" dirty="0"/>
              <a:t>Les NPB sont visibles , libres(démarqués, désalignés par rapport au défenseur et au PB) et accessibles : multiplier les solutions du PB pour faire progresser la balle ou la conserver.</a:t>
            </a:r>
          </a:p>
        </p:txBody>
      </p:sp>
    </p:spTree>
    <p:extLst>
      <p:ext uri="{BB962C8B-B14F-4D97-AF65-F5344CB8AC3E}">
        <p14:creationId xmlns:p14="http://schemas.microsoft.com/office/powerpoint/2010/main" val="1723185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5BD12-1DF7-2990-8692-27CC9428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024"/>
          </a:xfrm>
        </p:spPr>
        <p:txBody>
          <a:bodyPr>
            <a:normAutofit fontScale="90000"/>
          </a:bodyPr>
          <a:lstStyle/>
          <a:p>
            <a:r>
              <a:rPr lang="fr-FR" dirty="0"/>
              <a:t>U14M ET U15F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7A3E7-49BB-4630-1CEB-AA21482D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87" y="1871970"/>
            <a:ext cx="4937757" cy="429660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b="1" u="sng" dirty="0"/>
              <a:t>Principes généraux :</a:t>
            </a:r>
          </a:p>
          <a:p>
            <a:pPr marL="0" indent="0" algn="ctr">
              <a:buNone/>
            </a:pPr>
            <a:r>
              <a:rPr lang="fr-FR" i="1" dirty="0"/>
              <a:t>(à égalité numérique)</a:t>
            </a:r>
          </a:p>
          <a:p>
            <a:r>
              <a:rPr lang="fr-FR" dirty="0"/>
              <a:t>Je peux tirer, je tire (seul face au GB)</a:t>
            </a:r>
          </a:p>
          <a:p>
            <a:r>
              <a:rPr lang="fr-FR" dirty="0"/>
              <a:t>Je ne peux pas tirer, je déborde pour tirer (un défenseur isolé, pour le contourner)</a:t>
            </a:r>
          </a:p>
          <a:p>
            <a:r>
              <a:rPr lang="fr-FR" dirty="0"/>
              <a:t>Je ne peux pas déborder ou tirer, je passe(en mobilisant un 2</a:t>
            </a:r>
            <a:r>
              <a:rPr lang="fr-FR" baseline="30000" dirty="0"/>
              <a:t>ème</a:t>
            </a:r>
            <a:r>
              <a:rPr lang="fr-FR" dirty="0"/>
              <a:t> défenseur)</a:t>
            </a:r>
          </a:p>
          <a:p>
            <a:r>
              <a:rPr lang="fr-FR" dirty="0"/>
              <a:t>Je ne peux ni tirer, ni déborder, ni passer, je garde le ballon en le protégeant.</a:t>
            </a:r>
          </a:p>
          <a:p>
            <a:endParaRPr lang="fr-FR" dirty="0"/>
          </a:p>
        </p:txBody>
      </p:sp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8EB5A370-20BA-3A27-D915-0C00F457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47F63A-77E5-6CE4-ADC2-95DE7619AACC}"/>
              </a:ext>
            </a:extLst>
          </p:cNvPr>
          <p:cNvSpPr txBox="1">
            <a:spLocks/>
          </p:cNvSpPr>
          <p:nvPr/>
        </p:nvSpPr>
        <p:spPr>
          <a:xfrm>
            <a:off x="518819" y="1035595"/>
            <a:ext cx="9762605" cy="42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dirty="0"/>
              <a:t>Principes de l’Attaquant</a:t>
            </a:r>
            <a:endParaRPr lang="fr-FR" sz="2400" b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6DACB82-FCCC-9E30-689C-F4E659A7C506}"/>
              </a:ext>
            </a:extLst>
          </p:cNvPr>
          <p:cNvSpPr txBox="1">
            <a:spLocks/>
          </p:cNvSpPr>
          <p:nvPr/>
        </p:nvSpPr>
        <p:spPr>
          <a:xfrm>
            <a:off x="5968508" y="1871969"/>
            <a:ext cx="4937757" cy="4610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fr-FR" sz="2800" b="1" u="sng" dirty="0"/>
              <a:t>Tireur</a:t>
            </a:r>
          </a:p>
          <a:p>
            <a:r>
              <a:rPr lang="fr-FR" dirty="0"/>
              <a:t>Prise d’information sur le placement du GB</a:t>
            </a:r>
          </a:p>
          <a:p>
            <a:r>
              <a:rPr lang="fr-FR" dirty="0"/>
              <a:t>Orientation des appuis vers le but</a:t>
            </a:r>
          </a:p>
          <a:p>
            <a:r>
              <a:rPr lang="fr-FR" dirty="0"/>
              <a:t>Être capable de tirer en appui, en suspension</a:t>
            </a:r>
          </a:p>
          <a:p>
            <a:pPr algn="ctr"/>
            <a:r>
              <a:rPr lang="fr-FR" b="1" u="sng" dirty="0"/>
              <a:t>Gardien de Buts</a:t>
            </a:r>
          </a:p>
          <a:p>
            <a:r>
              <a:rPr lang="fr-FR" dirty="0"/>
              <a:t>Jeu en réaction</a:t>
            </a:r>
          </a:p>
          <a:p>
            <a:r>
              <a:rPr lang="fr-FR" dirty="0"/>
              <a:t>Se placer en fonction du ballon et du but</a:t>
            </a:r>
          </a:p>
          <a:p>
            <a:r>
              <a:rPr lang="fr-FR" dirty="0"/>
              <a:t>Ne pas quitter le ballon des yeux (déplacement)</a:t>
            </a:r>
          </a:p>
          <a:p>
            <a:r>
              <a:rPr lang="fr-FR" dirty="0"/>
              <a:t>Attitude dynamique avec enchainement d’actions</a:t>
            </a:r>
          </a:p>
          <a:p>
            <a:r>
              <a:rPr lang="fr-FR" dirty="0"/>
              <a:t>Protection du ballon (notion de corps obstacle)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6ED0ED5-F371-7491-5F01-C8B7235206C5}"/>
              </a:ext>
            </a:extLst>
          </p:cNvPr>
          <p:cNvSpPr txBox="1">
            <a:spLocks/>
          </p:cNvSpPr>
          <p:nvPr/>
        </p:nvSpPr>
        <p:spPr>
          <a:xfrm>
            <a:off x="518818" y="1442369"/>
            <a:ext cx="9762605" cy="42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dirty="0"/>
              <a:t>Duel Tireur / Gardien de But (GB)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140067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5BD12-1DF7-2990-8692-27CC9428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024"/>
          </a:xfrm>
        </p:spPr>
        <p:txBody>
          <a:bodyPr>
            <a:normAutofit fontScale="90000"/>
          </a:bodyPr>
          <a:lstStyle/>
          <a:p>
            <a:r>
              <a:rPr lang="fr-FR" dirty="0"/>
              <a:t>U14M ET U15F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7A3E7-49BB-4630-1CEB-AA21482D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887" y="1871970"/>
            <a:ext cx="4937757" cy="429660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b="1" u="sng" dirty="0"/>
              <a:t>Principes généraux :</a:t>
            </a:r>
          </a:p>
          <a:p>
            <a:pPr marL="0" indent="0" algn="ctr">
              <a:buNone/>
            </a:pPr>
            <a:r>
              <a:rPr lang="fr-FR" i="1" dirty="0"/>
              <a:t>(à égalité numérique)</a:t>
            </a:r>
          </a:p>
          <a:p>
            <a:r>
              <a:rPr lang="fr-FR" dirty="0"/>
              <a:t>Je peux tirer, je tire (seul face au GB)</a:t>
            </a:r>
          </a:p>
          <a:p>
            <a:r>
              <a:rPr lang="fr-FR" dirty="0"/>
              <a:t>Je ne peux pas tirer, je déborde pour tirer (un défenseur isolé, pour le contourner)</a:t>
            </a:r>
          </a:p>
          <a:p>
            <a:r>
              <a:rPr lang="fr-FR" dirty="0"/>
              <a:t>Je ne peux pas déborder ou tirer, je passe(en mobilisant un 2</a:t>
            </a:r>
            <a:r>
              <a:rPr lang="fr-FR" baseline="30000" dirty="0"/>
              <a:t>ème</a:t>
            </a:r>
            <a:r>
              <a:rPr lang="fr-FR" dirty="0"/>
              <a:t> défenseur)</a:t>
            </a:r>
          </a:p>
          <a:p>
            <a:r>
              <a:rPr lang="fr-FR" dirty="0"/>
              <a:t>Je ne peux ni tirer, ni déborder, ni passer, je garde le ballon en le protégeant.</a:t>
            </a:r>
          </a:p>
          <a:p>
            <a:endParaRPr lang="fr-FR" dirty="0"/>
          </a:p>
        </p:txBody>
      </p:sp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8EB5A370-20BA-3A27-D915-0C00F457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47F63A-77E5-6CE4-ADC2-95DE7619AACC}"/>
              </a:ext>
            </a:extLst>
          </p:cNvPr>
          <p:cNvSpPr txBox="1">
            <a:spLocks/>
          </p:cNvSpPr>
          <p:nvPr/>
        </p:nvSpPr>
        <p:spPr>
          <a:xfrm>
            <a:off x="518819" y="1035595"/>
            <a:ext cx="9762605" cy="42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dirty="0"/>
              <a:t>Principes de l’Attaquant</a:t>
            </a:r>
            <a:endParaRPr lang="fr-FR" sz="2400" b="1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6DACB82-FCCC-9E30-689C-F4E659A7C506}"/>
              </a:ext>
            </a:extLst>
          </p:cNvPr>
          <p:cNvSpPr txBox="1">
            <a:spLocks/>
          </p:cNvSpPr>
          <p:nvPr/>
        </p:nvSpPr>
        <p:spPr>
          <a:xfrm>
            <a:off x="5968508" y="1871969"/>
            <a:ext cx="4937757" cy="4610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fr-FR" sz="2800" b="1" u="sng" dirty="0"/>
              <a:t>Tireur</a:t>
            </a:r>
          </a:p>
          <a:p>
            <a:r>
              <a:rPr lang="fr-FR" dirty="0"/>
              <a:t>Prise d’information sur le placement du GB</a:t>
            </a:r>
          </a:p>
          <a:p>
            <a:r>
              <a:rPr lang="fr-FR" dirty="0"/>
              <a:t>Orientation des appuis vers le but</a:t>
            </a:r>
          </a:p>
          <a:p>
            <a:r>
              <a:rPr lang="fr-FR" dirty="0"/>
              <a:t>Être capable de tirer en appui, en suspension</a:t>
            </a:r>
          </a:p>
          <a:p>
            <a:pPr algn="ctr"/>
            <a:r>
              <a:rPr lang="fr-FR" b="1" u="sng" dirty="0"/>
              <a:t>Gardien de Buts</a:t>
            </a:r>
          </a:p>
          <a:p>
            <a:r>
              <a:rPr lang="fr-FR" dirty="0"/>
              <a:t>Jeu en réaction</a:t>
            </a:r>
          </a:p>
          <a:p>
            <a:r>
              <a:rPr lang="fr-FR" dirty="0"/>
              <a:t>Se placer en fonction du ballon et du but</a:t>
            </a:r>
          </a:p>
          <a:p>
            <a:r>
              <a:rPr lang="fr-FR" dirty="0"/>
              <a:t>Ne pas quitter le ballon des yeux (déplacement)</a:t>
            </a:r>
          </a:p>
          <a:p>
            <a:r>
              <a:rPr lang="fr-FR" dirty="0"/>
              <a:t>Attitude dynamique avec enchainement d’actions</a:t>
            </a:r>
          </a:p>
          <a:p>
            <a:r>
              <a:rPr lang="fr-FR" dirty="0"/>
              <a:t>Protection du ballon (notion de corps obstacle)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6ED0ED5-F371-7491-5F01-C8B7235206C5}"/>
              </a:ext>
            </a:extLst>
          </p:cNvPr>
          <p:cNvSpPr txBox="1">
            <a:spLocks/>
          </p:cNvSpPr>
          <p:nvPr/>
        </p:nvSpPr>
        <p:spPr>
          <a:xfrm>
            <a:off x="518818" y="1442369"/>
            <a:ext cx="9762605" cy="42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dirty="0"/>
              <a:t>Duel Tireur / Gardien de But (GB)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195758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5BD12-1DF7-2990-8692-27CC9428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024"/>
          </a:xfrm>
        </p:spPr>
        <p:txBody>
          <a:bodyPr>
            <a:normAutofit fontScale="90000"/>
          </a:bodyPr>
          <a:lstStyle/>
          <a:p>
            <a:r>
              <a:rPr lang="fr-FR" dirty="0"/>
              <a:t>U14M ET U15F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7A3E7-49BB-4630-1CEB-AA21482D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243" y="1871969"/>
            <a:ext cx="4937757" cy="462090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b="1" u="sng" dirty="0"/>
              <a:t>Principes généraux :</a:t>
            </a:r>
          </a:p>
          <a:p>
            <a:pPr marL="0" indent="0" algn="ctr">
              <a:buNone/>
            </a:pPr>
            <a:r>
              <a:rPr lang="fr-FR" i="1" dirty="0"/>
              <a:t>(à égalité numérique)</a:t>
            </a:r>
          </a:p>
          <a:p>
            <a:r>
              <a:rPr lang="fr-FR" dirty="0"/>
              <a:t>Je dois récupérer le ballon dès qu’il est perdu (repli défensif) ou en défense placée soit : </a:t>
            </a:r>
          </a:p>
          <a:p>
            <a:pPr lvl="1"/>
            <a:r>
              <a:rPr lang="fr-FR" dirty="0"/>
              <a:t>en interceptant le ballon par du jeu sur trajectoire</a:t>
            </a:r>
          </a:p>
          <a:p>
            <a:pPr lvl="1"/>
            <a:r>
              <a:rPr lang="fr-FR" dirty="0"/>
              <a:t>En harcelant le PB (jeu sur les courses du PB)</a:t>
            </a:r>
          </a:p>
          <a:p>
            <a:r>
              <a:rPr lang="fr-FR" dirty="0"/>
              <a:t>Jeu en Harcèlement sur le PB (notion de corps obstacle). </a:t>
            </a:r>
          </a:p>
          <a:p>
            <a:r>
              <a:rPr lang="fr-FR" dirty="0"/>
              <a:t>Jeu sur trajectoire sur les partenaires du PB (Interception)</a:t>
            </a:r>
          </a:p>
          <a:p>
            <a:r>
              <a:rPr lang="fr-FR" dirty="0"/>
              <a:t>Sensibilisation à la réduction du crédit d’actions du PB</a:t>
            </a:r>
          </a:p>
        </p:txBody>
      </p:sp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8EB5A370-20BA-3A27-D915-0C00F457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47F63A-77E5-6CE4-ADC2-95DE7619AACC}"/>
              </a:ext>
            </a:extLst>
          </p:cNvPr>
          <p:cNvSpPr txBox="1">
            <a:spLocks/>
          </p:cNvSpPr>
          <p:nvPr/>
        </p:nvSpPr>
        <p:spPr>
          <a:xfrm>
            <a:off x="518819" y="1035595"/>
            <a:ext cx="9762605" cy="42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dirty="0"/>
              <a:t>Principes du Défenseur</a:t>
            </a:r>
            <a:endParaRPr lang="fr-FR" sz="2400" b="1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6ED0ED5-F371-7491-5F01-C8B7235206C5}"/>
              </a:ext>
            </a:extLst>
          </p:cNvPr>
          <p:cNvSpPr txBox="1">
            <a:spLocks/>
          </p:cNvSpPr>
          <p:nvPr/>
        </p:nvSpPr>
        <p:spPr>
          <a:xfrm>
            <a:off x="518818" y="1442369"/>
            <a:ext cx="9762605" cy="42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500" b="1" i="1" dirty="0"/>
              <a:t>Valoriser les intentions et le plaisir de défendre (être piégeur)</a:t>
            </a:r>
            <a:endParaRPr lang="fr-FR" sz="2400" b="1" i="1" dirty="0"/>
          </a:p>
        </p:txBody>
      </p:sp>
    </p:spTree>
    <p:extLst>
      <p:ext uri="{BB962C8B-B14F-4D97-AF65-F5344CB8AC3E}">
        <p14:creationId xmlns:p14="http://schemas.microsoft.com/office/powerpoint/2010/main" val="3977547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516D4E-BCB2-65A0-0220-D62B96DC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</a:rPr>
              <a:t>C’est quoi la Défense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A02600-647B-8E3F-2189-57EBA5D85E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8" t="-3397" r="36191" b="-6104"/>
          <a:stretch/>
        </p:blipFill>
        <p:spPr>
          <a:xfrm>
            <a:off x="632998" y="427328"/>
            <a:ext cx="3810000" cy="6003343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2FE9B0-4C72-827B-1A75-F704E39E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Phase de jeu pendant laquelle l’équipe n’est pas en possession de la balle.</a:t>
            </a:r>
          </a:p>
          <a:p>
            <a:pPr marL="0" indent="0">
              <a:buNone/>
            </a:pPr>
            <a:r>
              <a:rPr lang="fr-FR" sz="2000" u="sng">
                <a:solidFill>
                  <a:schemeClr val="tx1">
                    <a:lumMod val="85000"/>
                    <a:lumOff val="15000"/>
                  </a:schemeClr>
                </a:solidFill>
              </a:rPr>
              <a:t>Remarque</a:t>
            </a:r>
            <a:r>
              <a:rPr lang="fr-F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fr-F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Elle commence dès que l’équipe perd la balle et se divise en deux phases : </a:t>
            </a:r>
            <a:r>
              <a:rPr lang="fr-FR" sz="2000" i="1">
                <a:solidFill>
                  <a:schemeClr val="tx1">
                    <a:lumMod val="85000"/>
                    <a:lumOff val="15000"/>
                  </a:schemeClr>
                </a:solidFill>
              </a:rPr>
              <a:t>repli défensif et défense placée. </a:t>
            </a:r>
          </a:p>
          <a:p>
            <a:pPr marL="0" indent="0">
              <a:buNone/>
            </a:pPr>
            <a:r>
              <a:rPr lang="fr-F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La défense s’achève par la récupération de balle.</a:t>
            </a:r>
          </a:p>
          <a:p>
            <a:endParaRPr lang="fr-F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BE9B7CCE-EE15-9DD4-5D78-677F0FEA14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r="23199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7696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7A3E7-49BB-4630-1CEB-AA21482D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491"/>
            <a:ext cx="10515600" cy="5192225"/>
          </a:xfrm>
        </p:spPr>
        <p:txBody>
          <a:bodyPr>
            <a:normAutofit fontScale="92500" lnSpcReduction="20000"/>
          </a:bodyPr>
          <a:lstStyle/>
          <a:p>
            <a:pPr marL="125095" marR="157480">
              <a:lnSpc>
                <a:spcPct val="82000"/>
              </a:lnSpc>
            </a:pPr>
            <a:r>
              <a:rPr lang="fr-FR" sz="1800" b="1" spc="-5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 A L'ORGANISATION ADVERSE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>
              <a:spcBef>
                <a:spcPts val="3060"/>
              </a:spcBef>
              <a:spcAft>
                <a:spcPts val="0"/>
              </a:spcAft>
            </a:pPr>
            <a:r>
              <a:rPr lang="fr-FR" sz="18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ATTAQUE :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02920" lvl="0" indent="-342900" fontAlgn="base">
              <a:spcAft>
                <a:spcPts val="0"/>
              </a:spcAft>
              <a:buClr>
                <a:srgbClr val="000000"/>
              </a:buClr>
              <a:buSzPts val="1250"/>
              <a:buFont typeface="Wingdings" panose="05000000000000000000" pitchFamily="2" charset="2"/>
              <a:buChar char=""/>
              <a:tabLst>
                <a:tab pos="274320" algn="dec"/>
              </a:tabLst>
            </a:pPr>
            <a:r>
              <a:rPr lang="fr-FR" sz="1800" u="none" strike="noStrike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 à une défense groupée, savoir créer et exploiter les surnombres </a:t>
            </a:r>
            <a:r>
              <a:rPr lang="fr-FR" sz="1800" u="none" strike="noStrike" spc="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(circulation de balle rapide, prise d'intervalle).</a:t>
            </a:r>
            <a:endParaRPr lang="fr-FR" sz="1800" u="none" strike="noStrike" spc="-35" dirty="0">
              <a:effectLst/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20040" lvl="0" indent="-342900" fontAlgn="base">
              <a:spcAft>
                <a:spcPts val="0"/>
              </a:spcAft>
              <a:buClr>
                <a:srgbClr val="000000"/>
              </a:buClr>
              <a:buSzPts val="1250"/>
              <a:buFont typeface="Wingdings" panose="05000000000000000000" pitchFamily="2" charset="2"/>
              <a:buChar char=""/>
              <a:tabLst>
                <a:tab pos="274320" algn="dec"/>
              </a:tabLst>
            </a:pPr>
            <a:r>
              <a:rPr lang="fr-FR" sz="1800" u="none" strike="noStrike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 à une défense étagée, savoir jouer dans la profondeur (jouer sans </a:t>
            </a:r>
            <a:br>
              <a:rPr lang="fr-FR" sz="1800" u="none" strike="noStrike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u="none" strike="noStrike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ballon dans le dos des défenseurs, jouer avec un joueur dedans).</a:t>
            </a:r>
            <a:endParaRPr lang="fr-FR" sz="1800" u="none" strike="noStrike" spc="-35" dirty="0">
              <a:effectLst/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45920" marR="411480" indent="320040">
              <a:spcBef>
                <a:spcPts val="900"/>
              </a:spcBef>
              <a:spcAft>
                <a:spcPts val="0"/>
              </a:spcAft>
            </a:pPr>
            <a:r>
              <a:rPr lang="fr-FR" sz="1800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Améliorer les courses d'engagement et le placement de </a:t>
            </a:r>
            <a:r>
              <a:rPr lang="fr-FR" sz="18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 engagement (dégagement) dans son </a:t>
            </a:r>
            <a:r>
              <a:rPr lang="fr-FR" sz="1800" b="1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couloir de jeu direct. </a:t>
            </a:r>
            <a:r>
              <a:rPr lang="fr-FR" sz="1800" spc="6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Maintenir de la profondeur (désengagement).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360"/>
            <a:r>
              <a:rPr lang="fr-FR" sz="18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DÉFENSE :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Clr>
                <a:srgbClr val="000000"/>
              </a:buClr>
              <a:buSzPts val="1250"/>
              <a:buFont typeface="Wingdings" panose="05000000000000000000" pitchFamily="2" charset="2"/>
              <a:buChar char=""/>
              <a:tabLst>
                <a:tab pos="274320" algn="dec"/>
              </a:tabLst>
            </a:pPr>
            <a:r>
              <a:rPr lang="fr-FR" sz="1800" u="none" strike="noStrike" spc="7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Toujours se placer et s'orienter par rapport à son adversaire direct.</a:t>
            </a:r>
            <a:endParaRPr lang="fr-FR" sz="1800" u="none" strike="noStrike" spc="-35" dirty="0">
              <a:effectLst/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Clr>
                <a:srgbClr val="000000"/>
              </a:buClr>
              <a:buSzPts val="1250"/>
              <a:buFont typeface="Wingdings" panose="05000000000000000000" pitchFamily="2" charset="2"/>
              <a:buChar char=""/>
              <a:tabLst>
                <a:tab pos="274320" algn="dec"/>
              </a:tabLst>
            </a:pPr>
            <a:r>
              <a:rPr lang="fr-FR" sz="1800" u="none" strike="noStrike" spc="3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Être réactif sur les surnombres </a:t>
            </a:r>
            <a:r>
              <a:rPr lang="fr-FR" sz="1800" b="1" i="1" u="none" strike="noStrike" spc="3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(flottement — aide défensive)</a:t>
            </a:r>
            <a:endParaRPr lang="fr-FR" sz="1800" u="none" strike="noStrike" spc="-35" dirty="0">
              <a:effectLst/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5760" lvl="0" indent="-342900" fontAlgn="base">
              <a:spcAft>
                <a:spcPts val="0"/>
              </a:spcAft>
              <a:buClr>
                <a:srgbClr val="000000"/>
              </a:buClr>
              <a:buSzPts val="1250"/>
              <a:buFont typeface="Wingdings" panose="05000000000000000000" pitchFamily="2" charset="2"/>
              <a:buChar char=""/>
              <a:tabLst>
                <a:tab pos="274320" algn="dec"/>
              </a:tabLst>
            </a:pPr>
            <a:r>
              <a:rPr lang="fr-FR" sz="1800" u="none" strike="noStrike" spc="4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 à une équipe jouant dans la profondeur, savoir se regrouper (pas </a:t>
            </a:r>
            <a:r>
              <a:rPr lang="fr-FR" sz="1800" u="none" strike="noStrike" spc="4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joueur dans son dos).</a:t>
            </a:r>
            <a:endParaRPr lang="fr-FR" sz="1800" u="none" strike="noStrike" spc="-35" dirty="0">
              <a:effectLst/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777240" lvl="0" indent="-342900" fontAlgn="base">
              <a:spcAft>
                <a:spcPts val="0"/>
              </a:spcAft>
              <a:buClr>
                <a:srgbClr val="000000"/>
              </a:buClr>
              <a:buSzPts val="1250"/>
              <a:buFont typeface="Wingdings" panose="05000000000000000000" pitchFamily="2" charset="2"/>
              <a:buChar char=""/>
              <a:tabLst>
                <a:tab pos="274320" algn="dec"/>
              </a:tabLst>
            </a:pPr>
            <a:r>
              <a:rPr lang="fr-FR" sz="1800" u="none" strike="noStrike" spc="-35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S'aligner pour communiquer et changer = homme à homme avec changement.</a:t>
            </a:r>
            <a:endParaRPr lang="fr-FR" sz="1800" u="none" strike="noStrike" spc="-35" dirty="0">
              <a:effectLst/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097280" lvl="0" indent="-342900" fontAlgn="base">
              <a:spcAft>
                <a:spcPts val="2520"/>
              </a:spcAft>
              <a:buClr>
                <a:srgbClr val="000000"/>
              </a:buClr>
              <a:buSzPts val="1250"/>
              <a:buFont typeface="Wingdings" panose="05000000000000000000" pitchFamily="2" charset="2"/>
              <a:buChar char=""/>
              <a:tabLst>
                <a:tab pos="274320" algn="dec"/>
              </a:tabLst>
            </a:pPr>
            <a:r>
              <a:rPr lang="fr-FR" sz="1800" u="none" strike="noStrike" spc="3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Sensibilisation à la mise en place du système zone = créer le </a:t>
            </a:r>
            <a:r>
              <a:rPr lang="fr-FR" sz="1800" u="none" strike="noStrike" spc="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surnombre côté ballon.</a:t>
            </a:r>
            <a:endParaRPr lang="fr-FR" sz="1800" u="none" strike="noStrike" spc="-35" dirty="0">
              <a:effectLst/>
              <a:latin typeface="Symbol" panose="05050102010706020507" pitchFamily="18" charset="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8EB5A370-20BA-3A27-D915-0C00F457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75BD12-1DF7-2990-8692-27CC9428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7A3E7-49BB-4630-1CEB-AA21482DD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8EB5A370-20BA-3A27-D915-0C00F4572A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5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98728B-49FF-2AE0-DBE2-D731F8E8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r-FR" dirty="0"/>
              <a:t>Notre Langage Handball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C7439B3C-641F-8F15-95E5-696B15386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703182" y="659874"/>
            <a:ext cx="4777381" cy="536850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FC9403-2065-B4A4-CC95-EA4791D03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fr-FR" sz="1800" dirty="0"/>
              <a:t>Le joueur/la joueuse de handball doit connaitre au même titre que l’encadrant, le vocabulaire, le langage qui sera utilisé tout au long de son cursus handball. </a:t>
            </a:r>
          </a:p>
          <a:p>
            <a:r>
              <a:rPr lang="fr-FR" sz="1800" dirty="0"/>
              <a:t>L’harmonisation de ce langage passera par ce petit lexique. </a:t>
            </a:r>
          </a:p>
          <a:p>
            <a:r>
              <a:rPr lang="fr-FR" sz="1800" dirty="0"/>
              <a:t>Nous aborderons les principaux termes pour former notre base lexicale et vous invite à compléter le vôtre avec le Glossaire du Handball de Mr </a:t>
            </a:r>
            <a:r>
              <a:rPr lang="fr-FR" sz="1800" dirty="0" err="1"/>
              <a:t>Costantini</a:t>
            </a:r>
            <a:r>
              <a:rPr lang="fr-FR" sz="1800" dirty="0"/>
              <a:t> disponible sur le site du club. </a:t>
            </a:r>
          </a:p>
        </p:txBody>
      </p:sp>
    </p:spTree>
    <p:extLst>
      <p:ext uri="{BB962C8B-B14F-4D97-AF65-F5344CB8AC3E}">
        <p14:creationId xmlns:p14="http://schemas.microsoft.com/office/powerpoint/2010/main" val="81759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EAC45-CB1F-4A9E-3753-472E1E200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Termes Défensifs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5B68DE-4100-3542-6E68-BD50FCFF7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944"/>
            <a:ext cx="7180385" cy="4375019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/>
              <a:t>Aide : </a:t>
            </a:r>
            <a:r>
              <a:rPr lang="fr-FR" dirty="0"/>
              <a:t>ou entre-aide. Action défensive d’aller aider un partenaire.  </a:t>
            </a:r>
          </a:p>
          <a:p>
            <a:r>
              <a:rPr lang="fr-FR" b="1" dirty="0"/>
              <a:t>Alignée</a:t>
            </a:r>
            <a:r>
              <a:rPr lang="fr-FR" dirty="0"/>
              <a:t> : se dit d’une défense qui est sur une seule ligne (ex 6-0)  </a:t>
            </a:r>
          </a:p>
          <a:p>
            <a:r>
              <a:rPr lang="fr-FR" b="1" dirty="0"/>
              <a:t>Alignement</a:t>
            </a:r>
            <a:r>
              <a:rPr lang="fr-FR" dirty="0"/>
              <a:t> : position sur une même ligne de plusieurs joueurs.  </a:t>
            </a:r>
          </a:p>
          <a:p>
            <a:r>
              <a:rPr lang="fr-FR" b="1" dirty="0"/>
              <a:t>Aplatie</a:t>
            </a:r>
            <a:r>
              <a:rPr lang="fr-FR" dirty="0"/>
              <a:t> : se dit d’une défense collée à la zone (on ne monte pas).</a:t>
            </a:r>
          </a:p>
          <a:p>
            <a:r>
              <a:rPr lang="fr-FR" b="1" dirty="0"/>
              <a:t>Changement</a:t>
            </a:r>
            <a:r>
              <a:rPr lang="fr-FR" dirty="0"/>
              <a:t> : modification de la répartition des attaquants entre 2 défenseurs proches lors d’un croisé, départ d’ailier</a:t>
            </a:r>
          </a:p>
          <a:p>
            <a:r>
              <a:rPr lang="fr-FR" b="1" dirty="0"/>
              <a:t>Couverture</a:t>
            </a:r>
            <a:r>
              <a:rPr lang="fr-FR" dirty="0"/>
              <a:t> : pour un défenseur, c’est un placement en soutien/aide  proche du partenaire situé face au PB.  </a:t>
            </a:r>
          </a:p>
          <a:p>
            <a:r>
              <a:rPr lang="fr-FR" b="1" dirty="0"/>
              <a:t>Duel</a:t>
            </a:r>
            <a:r>
              <a:rPr lang="fr-FR" dirty="0"/>
              <a:t> :  affrontement entre 2 adversaires dans le cadre du jeu. Le 1x1 est un duel (ou combat), il y a aussi le duel tireur/gardien. </a:t>
            </a:r>
          </a:p>
          <a:p>
            <a:r>
              <a:rPr lang="fr-FR" b="1" dirty="0"/>
              <a:t>Excentrer</a:t>
            </a:r>
            <a:r>
              <a:rPr lang="fr-FR" dirty="0"/>
              <a:t> : action de la défense pour repousser la balle vers les ailes. </a:t>
            </a:r>
          </a:p>
        </p:txBody>
      </p:sp>
      <p:pic>
        <p:nvPicPr>
          <p:cNvPr id="10" name="Image 9" descr="Une image contenant personne, sport, chaussures, Sports&#10;&#10;Description générée automatiquement">
            <a:extLst>
              <a:ext uri="{FF2B5EF4-FFF2-40B4-BE49-F238E27FC236}">
                <a16:creationId xmlns:a16="http://schemas.microsoft.com/office/drawing/2014/main" id="{723C4E56-018A-D626-5434-227BD4DE2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2" t="343" r="8002" b="2875"/>
          <a:stretch/>
        </p:blipFill>
        <p:spPr>
          <a:xfrm>
            <a:off x="8018585" y="1801944"/>
            <a:ext cx="4014575" cy="4056185"/>
          </a:xfrm>
          <a:prstGeom prst="rect">
            <a:avLst/>
          </a:prstGeom>
        </p:spPr>
      </p:pic>
      <p:pic>
        <p:nvPicPr>
          <p:cNvPr id="4" name="Image 3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56EBFBAC-C875-6550-D776-CEAC8B061C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9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38DA1-29DF-EE74-3766-6D75EC89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Termes Défensifs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08E56A-00DB-3ECA-2954-D088993E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9" y="1567717"/>
            <a:ext cx="7825154" cy="4351338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/>
              <a:t>Fermer</a:t>
            </a:r>
            <a:r>
              <a:rPr lang="fr-FR" dirty="0"/>
              <a:t> : (DEF) action de 2 défenseurs qui vont fermer/interdire un espace à un attaquant en direction du but. On dit couramment fermer la porte. </a:t>
            </a:r>
          </a:p>
          <a:p>
            <a:r>
              <a:rPr lang="fr-FR" b="1" dirty="0"/>
              <a:t>Glissement</a:t>
            </a:r>
            <a:r>
              <a:rPr lang="fr-FR" dirty="0"/>
              <a:t> : (DEF) poursuite et prise en charge de son adversaire direct jusqu'au prochain changement possible.  </a:t>
            </a:r>
          </a:p>
          <a:p>
            <a:r>
              <a:rPr lang="fr-FR" b="1" dirty="0"/>
              <a:t>Harceler</a:t>
            </a:r>
            <a:r>
              <a:rPr lang="fr-FR" dirty="0"/>
              <a:t> : (DEF) action défense sur le porteur du ballon pour le gêner/perturber dans sa progression. </a:t>
            </a:r>
          </a:p>
          <a:p>
            <a:r>
              <a:rPr lang="fr-FR" b="1" dirty="0"/>
              <a:t>Intercepter</a:t>
            </a:r>
            <a:r>
              <a:rPr lang="fr-FR" dirty="0"/>
              <a:t> : (DEF) agir sur la trajectoire de balle pour la gagner.  </a:t>
            </a:r>
          </a:p>
          <a:p>
            <a:r>
              <a:rPr lang="fr-FR" b="1" dirty="0"/>
              <a:t>Jeu en fermeture </a:t>
            </a:r>
            <a:r>
              <a:rPr lang="fr-FR" dirty="0"/>
              <a:t>: (DEF) organisation motrice défensive visant à interdire l'accès au secteur central (appuis décalés pour fermer l'intérieur). Aussi mode de jeu du gardien pour fermer un angle ou des angles de tir. </a:t>
            </a:r>
          </a:p>
          <a:p>
            <a:r>
              <a:rPr lang="fr-FR" b="1" dirty="0"/>
              <a:t>Marquage</a:t>
            </a:r>
            <a:r>
              <a:rPr lang="fr-FR" dirty="0"/>
              <a:t> : (DEF) prise en charge d'un joueur pour limiter ses actions offensives. </a:t>
            </a:r>
          </a:p>
          <a:p>
            <a:r>
              <a:rPr lang="fr-FR" b="1" dirty="0"/>
              <a:t>Neutraliser</a:t>
            </a:r>
            <a:r>
              <a:rPr lang="fr-FR" dirty="0"/>
              <a:t> : (DEF) action défensive qui permet d'arrêter le PB. </a:t>
            </a:r>
          </a:p>
        </p:txBody>
      </p:sp>
      <p:pic>
        <p:nvPicPr>
          <p:cNvPr id="14" name="Image 13" descr="Une image contenant compétition sportive, sport, personne, chaussures&#10;&#10;Description générée automatiquement">
            <a:extLst>
              <a:ext uri="{FF2B5EF4-FFF2-40B4-BE49-F238E27FC236}">
                <a16:creationId xmlns:a16="http://schemas.microsoft.com/office/drawing/2014/main" id="{BF7C7591-FA73-9F07-B067-FE305DA7C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6" t="12336" r="25808"/>
          <a:stretch/>
        </p:blipFill>
        <p:spPr>
          <a:xfrm>
            <a:off x="8581293" y="1513865"/>
            <a:ext cx="3400251" cy="4582013"/>
          </a:xfrm>
          <a:prstGeom prst="rect">
            <a:avLst/>
          </a:prstGeom>
        </p:spPr>
      </p:pic>
      <p:pic>
        <p:nvPicPr>
          <p:cNvPr id="8" name="Image 7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9F96FAB3-35EA-A014-C000-21E1438F1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4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38DA1-29DF-EE74-3766-6D75EC89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Termes Défensifs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08E56A-00DB-3ECA-2954-D088993E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16" y="1690687"/>
            <a:ext cx="7414846" cy="4631655"/>
          </a:xfrm>
        </p:spPr>
        <p:txBody>
          <a:bodyPr>
            <a:normAutofit fontScale="92500"/>
          </a:bodyPr>
          <a:lstStyle/>
          <a:p>
            <a:r>
              <a:rPr lang="fr-FR" sz="2400" b="1" dirty="0"/>
              <a:t>Poste</a:t>
            </a:r>
            <a:r>
              <a:rPr lang="fr-FR" sz="2400" dirty="0"/>
              <a:t> : (DEF) joueur qui sort de l'alignement défensif et dont l'espace se situe devant cet alignement. Surtout employé en expression « pivot-poste » pour le jeu du pivot.  </a:t>
            </a:r>
          </a:p>
          <a:p>
            <a:r>
              <a:rPr lang="fr-FR" sz="2400" b="1" dirty="0"/>
              <a:t>Presser</a:t>
            </a:r>
            <a:r>
              <a:rPr lang="fr-FR" sz="2400" dirty="0"/>
              <a:t> : (DEF) action défensive sur le PB pour le mettre en crise de temps. </a:t>
            </a:r>
          </a:p>
          <a:p>
            <a:r>
              <a:rPr lang="fr-FR" sz="2400" b="1" dirty="0"/>
              <a:t>Protection du but </a:t>
            </a:r>
            <a:r>
              <a:rPr lang="fr-FR" sz="2400" dirty="0"/>
              <a:t>: (DEF) organisation collective défensive visant à interdire l'accès au tir. </a:t>
            </a:r>
          </a:p>
          <a:p>
            <a:r>
              <a:rPr lang="fr-FR" sz="2400" b="1" dirty="0"/>
              <a:t>Récupération de balle </a:t>
            </a:r>
            <a:r>
              <a:rPr lang="fr-FR" sz="2400" dirty="0"/>
              <a:t>: (DEF) organisation collective défensive </a:t>
            </a:r>
            <a:r>
              <a:rPr lang="fr-FR" sz="2400" dirty="0" err="1"/>
              <a:t>viant</a:t>
            </a:r>
            <a:r>
              <a:rPr lang="fr-FR" sz="2400" dirty="0"/>
              <a:t> à reconquérir la balle en perturbant le jeu de l'attaque.  </a:t>
            </a:r>
          </a:p>
          <a:p>
            <a:r>
              <a:rPr lang="fr-FR" sz="2400" b="1" dirty="0"/>
              <a:t>Repli</a:t>
            </a:r>
            <a:r>
              <a:rPr lang="fr-FR" sz="2400" dirty="0"/>
              <a:t> : (DEF) organisation collective visant à interdire/gêner la progression du ballon ainsi que des attaquants. </a:t>
            </a:r>
          </a:p>
          <a:p>
            <a:endParaRPr lang="fr-FR" dirty="0"/>
          </a:p>
        </p:txBody>
      </p:sp>
      <p:pic>
        <p:nvPicPr>
          <p:cNvPr id="5" name="Image 4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731C1B60-24D7-6B84-A948-3E350458C1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  <p:pic>
        <p:nvPicPr>
          <p:cNvPr id="8" name="Image 7" descr="Une image contenant sport, compétition sportive, handball, personne&#10;&#10;Description générée automatiquement">
            <a:extLst>
              <a:ext uri="{FF2B5EF4-FFF2-40B4-BE49-F238E27FC236}">
                <a16:creationId xmlns:a16="http://schemas.microsoft.com/office/drawing/2014/main" id="{F8C6DFA6-6D73-332B-AE60-6934EA63A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3" t="20487" r="21870" b="6771"/>
          <a:stretch/>
        </p:blipFill>
        <p:spPr>
          <a:xfrm>
            <a:off x="8006861" y="1410372"/>
            <a:ext cx="3997571" cy="491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7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38DA1-29DF-EE74-3766-6D75EC89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Termes Offensifs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08E56A-00DB-3ECA-2954-D088993E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74877" cy="4698388"/>
          </a:xfrm>
        </p:spPr>
        <p:txBody>
          <a:bodyPr>
            <a:normAutofit fontScale="25000" lnSpcReduction="20000"/>
          </a:bodyPr>
          <a:lstStyle/>
          <a:p>
            <a:r>
              <a:rPr lang="fr-FR" sz="6200" b="1" dirty="0"/>
              <a:t>Appel de balle </a:t>
            </a:r>
            <a:r>
              <a:rPr lang="fr-FR" sz="6200" dirty="0"/>
              <a:t>: (ATT) l’appel de balle se fait par une accélération de la course. Elle prévient le PB que je suis disponible. </a:t>
            </a:r>
          </a:p>
          <a:p>
            <a:r>
              <a:rPr lang="fr-FR" sz="6200" b="1" dirty="0"/>
              <a:t>Appui</a:t>
            </a:r>
            <a:r>
              <a:rPr lang="fr-FR" sz="6200" dirty="0"/>
              <a:t> : (ATT) se dit d’un joueur qui joue devant le PB (généralement les ailiers et le pivot).  </a:t>
            </a:r>
          </a:p>
          <a:p>
            <a:r>
              <a:rPr lang="fr-FR" sz="6200" b="1" dirty="0"/>
              <a:t>Attaque Placée </a:t>
            </a:r>
            <a:r>
              <a:rPr lang="fr-FR" sz="6200" dirty="0"/>
              <a:t>: (ATT) organisation collective placée autour de la défense qui est devant sa surface de but.  </a:t>
            </a:r>
          </a:p>
          <a:p>
            <a:r>
              <a:rPr lang="fr-FR" sz="6200" b="1" dirty="0"/>
              <a:t>Bloc</a:t>
            </a:r>
            <a:r>
              <a:rPr lang="fr-FR" sz="6200" dirty="0"/>
              <a:t> : (ATT) utilisation de son corps pour empêcher un déplacement latéral ou en profondeur d’un défenseur (terme essentiellement lié au jeu du pivot).   </a:t>
            </a:r>
          </a:p>
          <a:p>
            <a:r>
              <a:rPr lang="fr-FR" sz="6200" b="1" dirty="0"/>
              <a:t>Bloc-remise</a:t>
            </a:r>
            <a:r>
              <a:rPr lang="fr-FR" sz="6200" dirty="0"/>
              <a:t> : (ATT)  le joueur bloc le déplacement du défenseur, puis se rend disponible en redescendant à la zone (terme essentiellement lié au jeu du pivot). </a:t>
            </a:r>
          </a:p>
          <a:p>
            <a:r>
              <a:rPr lang="fr-FR" sz="6200" b="1" dirty="0"/>
              <a:t>Changer de secteur </a:t>
            </a:r>
            <a:r>
              <a:rPr lang="fr-FR" sz="6200" dirty="0"/>
              <a:t>: (ATT)  un attaquant quitte son secteur de jeu lié à son poste pour aller jouer dans un autre secteur.  </a:t>
            </a:r>
          </a:p>
          <a:p>
            <a:r>
              <a:rPr lang="fr-FR" sz="6200" b="1" dirty="0"/>
              <a:t>Corps-obstacle</a:t>
            </a:r>
            <a:r>
              <a:rPr lang="fr-FR" sz="6200" dirty="0"/>
              <a:t> : (ATT) voir terme « protection de la balle ». </a:t>
            </a:r>
          </a:p>
          <a:p>
            <a:r>
              <a:rPr lang="fr-FR" sz="6200" b="1" dirty="0"/>
              <a:t>Déborder</a:t>
            </a:r>
            <a:r>
              <a:rPr lang="fr-FR" sz="6200" dirty="0"/>
              <a:t> : (ATT) manœuvre de l’attaquant pour franchir la ligne d’avantage déterminée par le plan des épaules du défenseur.  </a:t>
            </a:r>
          </a:p>
          <a:p>
            <a:r>
              <a:rPr lang="fr-FR" sz="6200" b="1" dirty="0"/>
              <a:t>Décalage</a:t>
            </a:r>
            <a:r>
              <a:rPr lang="fr-FR" sz="6200" dirty="0"/>
              <a:t> : (ATT)  le jeu d’attaque permet de créer un surnombre afin d’obtenir un décalage</a:t>
            </a:r>
            <a:r>
              <a:rPr lang="fr-FR" dirty="0"/>
              <a:t>. </a:t>
            </a:r>
          </a:p>
        </p:txBody>
      </p:sp>
      <p:pic>
        <p:nvPicPr>
          <p:cNvPr id="7" name="Image 6" descr="Une image contenant sport, compétition sportive, personne, chaussures&#10;&#10;Description générée automatiquement">
            <a:extLst>
              <a:ext uri="{FF2B5EF4-FFF2-40B4-BE49-F238E27FC236}">
                <a16:creationId xmlns:a16="http://schemas.microsoft.com/office/drawing/2014/main" id="{00CC8D0C-DF52-08C6-76BE-AAC4E60052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7501" b="8975"/>
          <a:stretch/>
        </p:blipFill>
        <p:spPr>
          <a:xfrm>
            <a:off x="8042031" y="1277814"/>
            <a:ext cx="3956167" cy="5111263"/>
          </a:xfrm>
          <a:prstGeom prst="rect">
            <a:avLst/>
          </a:prstGeom>
        </p:spPr>
      </p:pic>
      <p:pic>
        <p:nvPicPr>
          <p:cNvPr id="5" name="Image 4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D7892194-AA48-0965-BB66-750D70D4A2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1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38DA1-29DF-EE74-3766-6D75EC89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Termes Offensifs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08E56A-00DB-3ECA-2954-D088993E5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637585" cy="4351338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/>
              <a:t>Distance de combat </a:t>
            </a:r>
            <a:r>
              <a:rPr lang="fr-FR" dirty="0"/>
              <a:t>: (ATT) espace entre l’attaquant et le défenseur pour avoir la meilleure efficacité dans le 1x1 (en général la distance d’un bras tendu devant).  </a:t>
            </a:r>
          </a:p>
          <a:p>
            <a:r>
              <a:rPr lang="fr-FR" b="1" dirty="0"/>
              <a:t>Duel</a:t>
            </a:r>
            <a:r>
              <a:rPr lang="fr-FR" dirty="0"/>
              <a:t> : (ATT-DEF) affrontement entre 2 adversaires dans le cadre du jeu. Le 1x1 est un duel (ou combat), il y a aussi le duel tireur/gardien.  </a:t>
            </a:r>
          </a:p>
          <a:p>
            <a:r>
              <a:rPr lang="fr-FR" b="1" dirty="0"/>
              <a:t>Ecartement</a:t>
            </a:r>
            <a:r>
              <a:rPr lang="fr-FR" dirty="0"/>
              <a:t> : (ATT)  action visant à occuper la plus grande largeur possible pour mettre en difficulté les joueurs défenseurs.  </a:t>
            </a:r>
          </a:p>
          <a:p>
            <a:r>
              <a:rPr lang="fr-FR" b="1" dirty="0"/>
              <a:t>Ecran</a:t>
            </a:r>
            <a:r>
              <a:rPr lang="fr-FR" dirty="0"/>
              <a:t> : (ATT) action offensive pour faire barrage avec son corps sur un défenseur afin de facilité le tir d’un partenaire.  </a:t>
            </a:r>
          </a:p>
          <a:p>
            <a:r>
              <a:rPr lang="fr-FR" b="1" dirty="0"/>
              <a:t>Espace libre </a:t>
            </a:r>
            <a:r>
              <a:rPr lang="fr-FR" dirty="0"/>
              <a:t>: (ATT) secteur non occupé par la défense et directement exploitable par l’attaquant.  </a:t>
            </a:r>
          </a:p>
          <a:p>
            <a:r>
              <a:rPr lang="fr-FR" b="1" dirty="0"/>
              <a:t>Etagement</a:t>
            </a:r>
            <a:r>
              <a:rPr lang="fr-FR" dirty="0"/>
              <a:t> : (ATT) occupation de l’espace en profondeur. </a:t>
            </a:r>
          </a:p>
          <a:p>
            <a:r>
              <a:rPr lang="fr-FR" b="1" dirty="0"/>
              <a:t>Fixer</a:t>
            </a:r>
            <a:r>
              <a:rPr lang="fr-FR" dirty="0"/>
              <a:t> : (ATT) action du PB visant à mobiliser un ou deux défenseurs.</a:t>
            </a:r>
          </a:p>
          <a:p>
            <a:r>
              <a:rPr lang="fr-FR" b="1" dirty="0"/>
              <a:t>Gain de position </a:t>
            </a:r>
            <a:r>
              <a:rPr lang="fr-FR" dirty="0"/>
              <a:t>: (ATT) placement qui permet à un joueur de prendre un avantage décisif sur le défenseur. (terme lié essentiellement au jeu du pivot). </a:t>
            </a:r>
          </a:p>
          <a:p>
            <a:r>
              <a:rPr lang="fr-FR" b="1" dirty="0"/>
              <a:t>Intervalle</a:t>
            </a:r>
            <a:r>
              <a:rPr lang="fr-FR" dirty="0"/>
              <a:t> : (ATT) espace libre défini entre 2 défenseurs</a:t>
            </a:r>
          </a:p>
        </p:txBody>
      </p:sp>
      <p:pic>
        <p:nvPicPr>
          <p:cNvPr id="7" name="Image 6" descr="Une image contenant personne, sport, compétition sportive, Sports&#10;&#10;Description générée automatiquement">
            <a:extLst>
              <a:ext uri="{FF2B5EF4-FFF2-40B4-BE49-F238E27FC236}">
                <a16:creationId xmlns:a16="http://schemas.microsoft.com/office/drawing/2014/main" id="{D0C8500A-A13F-204A-4D06-4ABF1BB30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r="35306"/>
          <a:stretch/>
        </p:blipFill>
        <p:spPr>
          <a:xfrm>
            <a:off x="8441923" y="1646327"/>
            <a:ext cx="3561644" cy="4395699"/>
          </a:xfrm>
          <a:prstGeom prst="rect">
            <a:avLst/>
          </a:prstGeom>
        </p:spPr>
      </p:pic>
      <p:pic>
        <p:nvPicPr>
          <p:cNvPr id="5" name="Image 4" descr="Une image contenant dessin humoristique, Graphique, texte, clipart&#10;&#10;Description générée automatiquement">
            <a:extLst>
              <a:ext uri="{FF2B5EF4-FFF2-40B4-BE49-F238E27FC236}">
                <a16:creationId xmlns:a16="http://schemas.microsoft.com/office/drawing/2014/main" id="{3526D96E-D057-1744-3D4C-74A3D9BECB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r="5035"/>
          <a:stretch/>
        </p:blipFill>
        <p:spPr>
          <a:xfrm>
            <a:off x="10281424" y="-218919"/>
            <a:ext cx="2097124" cy="23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855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4573</Words>
  <Application>Microsoft Office PowerPoint</Application>
  <PresentationFormat>Grand écran</PresentationFormat>
  <Paragraphs>372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Arial</vt:lpstr>
      <vt:lpstr>Bahnschrift</vt:lpstr>
      <vt:lpstr>Calibri</vt:lpstr>
      <vt:lpstr>Calibri Light</vt:lpstr>
      <vt:lpstr>Symbol</vt:lpstr>
      <vt:lpstr>Tahoma</vt:lpstr>
      <vt:lpstr>Times New Roman</vt:lpstr>
      <vt:lpstr>Verdana</vt:lpstr>
      <vt:lpstr>Wingdings</vt:lpstr>
      <vt:lpstr>Thème Office</vt:lpstr>
      <vt:lpstr>Soirée Technique lundi 11 Décembre 2023</vt:lpstr>
      <vt:lpstr>C’est quoi l’ATTAQUE ?</vt:lpstr>
      <vt:lpstr>C’est quoi la Défense ?</vt:lpstr>
      <vt:lpstr>Notre Langage Handball</vt:lpstr>
      <vt:lpstr>Termes Défensifs</vt:lpstr>
      <vt:lpstr>Termes Défensifs</vt:lpstr>
      <vt:lpstr>Termes Défensifs</vt:lpstr>
      <vt:lpstr>Termes Offensifs</vt:lpstr>
      <vt:lpstr>Termes Offensifs</vt:lpstr>
      <vt:lpstr>Termes Offensifs</vt:lpstr>
      <vt:lpstr>Termes Offensifs</vt:lpstr>
      <vt:lpstr>Termes généraux</vt:lpstr>
      <vt:lpstr>Généralités</vt:lpstr>
      <vt:lpstr>Généralités</vt:lpstr>
      <vt:lpstr>Généralités</vt:lpstr>
      <vt:lpstr>Les Systèmes Défensifs</vt:lpstr>
      <vt:lpstr>Généralités</vt:lpstr>
      <vt:lpstr>Généralités</vt:lpstr>
      <vt:lpstr>U12M ET U13F</vt:lpstr>
      <vt:lpstr>U12M ET U13F</vt:lpstr>
      <vt:lpstr>U12M ET U13F</vt:lpstr>
      <vt:lpstr>U12M ET U13F</vt:lpstr>
      <vt:lpstr>U12M ET U13F</vt:lpstr>
      <vt:lpstr>U14M ET U15F</vt:lpstr>
      <vt:lpstr>U14M ET U15F</vt:lpstr>
      <vt:lpstr>U14M ET U15F</vt:lpstr>
      <vt:lpstr>U14M ET U15F</vt:lpstr>
      <vt:lpstr>U14M ET U15F</vt:lpstr>
      <vt:lpstr>U14M ET U15F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Charles Norton</dc:creator>
  <cp:lastModifiedBy>Charles Norton</cp:lastModifiedBy>
  <cp:revision>2</cp:revision>
  <dcterms:created xsi:type="dcterms:W3CDTF">2023-12-07T12:21:56Z</dcterms:created>
  <dcterms:modified xsi:type="dcterms:W3CDTF">2023-12-23T22:07:34Z</dcterms:modified>
</cp:coreProperties>
</file>